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4.png" ContentType="image/png"/>
  <Override PartName="/ppt/media/image8.png" ContentType="image/png"/>
  <Override PartName="/ppt/media/image25.png" ContentType="image/png"/>
  <Override PartName="/ppt/media/hdphoto1.wdp" ContentType="image/vnd.ms-photo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6.jpeg" ContentType="image/jpe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7.png" ContentType="image/png"/>
  <Override PartName="/ppt/media/image88.png" ContentType="image/png"/>
  <Override PartName="/ppt/media/image89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9906000" cy="6858000"/>
  <p:notesSz cx="8229600" cy="1463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일반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</c:spPr>
          <c:invertIfNegative val="0"/>
          <c:dLbls>
            <c:numFmt formatCode="General" sourceLinked="1"/>
            <c:txPr>
              <a:bodyPr/>
              <a:lstStyle/>
              <a:p>
                <a:pPr>
                  <a:defRPr b="0" sz="1197" spc="-1" strike="noStrike">
                    <a:solidFill>
                      <a:srgbClr val="404040"/>
                    </a:solidFill>
                    <a:latin typeface="Arial"/>
                    <a:ea typeface="맑은 고딕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2"/>
                <c:pt idx="0">
                  <c:v>서울</c:v>
                </c:pt>
                <c:pt idx="1">
                  <c:v>인천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23.8</c:v>
                </c:pt>
                <c:pt idx="1">
                  <c:v>12.8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지능형</c:v>
                </c:pt>
              </c:strCache>
            </c:strRef>
          </c:tx>
          <c:spPr>
            <a:solidFill>
              <a:srgbClr val="194775"/>
            </a:solidFill>
            <a:ln>
              <a:noFill/>
            </a:ln>
          </c:spPr>
          <c:invertIfNegative val="0"/>
          <c:dLbls>
            <c:numFmt formatCode="General" sourceLinked="1"/>
            <c:txPr>
              <a:bodyPr/>
              <a:lstStyle/>
              <a:p>
                <a:pPr>
                  <a:defRPr b="0" sz="1197" spc="-1" strike="noStrike">
                    <a:solidFill>
                      <a:srgbClr val="404040"/>
                    </a:solidFill>
                    <a:latin typeface="Arial"/>
                    <a:ea typeface="맑은 고딕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2"/>
                <c:pt idx="0">
                  <c:v>서울</c:v>
                </c:pt>
                <c:pt idx="1">
                  <c:v>인천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"/>
                <c:pt idx="0">
                  <c:v>160.7</c:v>
                </c:pt>
                <c:pt idx="1">
                  <c:v>50</c:v>
                </c:pt>
              </c:numCache>
            </c:numRef>
          </c:val>
        </c:ser>
        <c:gapWidth val="219"/>
        <c:overlap val="-27"/>
        <c:axId val="70459064"/>
        <c:axId val="74283005"/>
      </c:barChart>
      <c:catAx>
        <c:axId val="70459064"/>
        <c:scaling>
          <c:orientation val="minMax"/>
        </c:scaling>
        <c:delete val="0"/>
        <c:axPos val="b"/>
        <c:numFmt formatCode="[$-412]YYYY/M/D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1197" spc="-1" strike="noStrike">
                <a:solidFill>
                  <a:srgbClr val="595959"/>
                </a:solidFill>
                <a:latin typeface="Arial"/>
                <a:ea typeface="맑은 고딕"/>
              </a:defRPr>
            </a:pPr>
          </a:p>
        </c:txPr>
        <c:crossAx val="74283005"/>
        <c:crosses val="autoZero"/>
        <c:auto val="1"/>
        <c:lblAlgn val="ctr"/>
        <c:lblOffset val="100"/>
      </c:catAx>
      <c:valAx>
        <c:axId val="74283005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spPr>
          <a:ln w="9360">
            <a:solidFill>
              <a:srgbClr val="878787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맑은 고딕"/>
              </a:defRPr>
            </a:pPr>
          </a:p>
        </c:txPr>
        <c:crossAx val="70459064"/>
        <c:crosses val="autoZero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Arial"/>
              <a:ea typeface="맑은 고딕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319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굴림"/>
              </a:rPr>
              <a:t>Click to edit the notes format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바탕"/>
              </a:rPr>
              <a:t>&lt;header&gt;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바탕"/>
              </a:rPr>
              <a:t>&lt;date/time&gt;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바탕"/>
              </a:rPr>
              <a:t>&lt;footer&gt;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AB7738E-3A53-49F0-8E33-2A14598CFF25}" type="slidenum">
              <a:rPr b="0" lang="en-US" sz="1400" spc="-1" strike="noStrike">
                <a:latin typeface="바탕"/>
              </a:rPr>
              <a:t>&lt;number&gt;</a:t>
            </a:fld>
            <a:endParaRPr b="0" lang="en-US" sz="1400" spc="-1" strike="noStrike"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548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138F8882-0AD2-4D9C-A66A-7CBFBFBA14C4}" type="slidenum">
              <a:rPr b="0" lang="en-US" sz="1319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19" spc="-1" strike="noStrike">
              <a:latin typeface="바탕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559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804CA205-FF97-4A3C-A018-A0822A40905F}" type="slidenum">
              <a:rPr b="0" lang="en-US" sz="1319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19" spc="-1" strike="noStrike">
              <a:latin typeface="바탕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562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2D5924A8-70C1-4EC4-9D3D-C57A52A39E58}" type="slidenum">
              <a:rPr b="0" lang="en-US" sz="1319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19" spc="-1" strike="noStrike">
              <a:latin typeface="바탕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551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8348F79B-695F-4737-A3DE-B0F7BD46BD57}" type="slidenum">
              <a:rPr b="0" lang="en-US" sz="1319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19" spc="-1" strike="noStrike">
              <a:latin typeface="바탕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565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98681BBD-99B1-4271-8D67-2CE90E227FDB}" type="slidenum">
              <a:rPr b="0" lang="en-US" sz="1319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19" spc="-1" strike="noStrike">
              <a:latin typeface="바탕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549360" y="1828800"/>
            <a:ext cx="7130520" cy="4936680"/>
          </a:xfrm>
          <a:prstGeom prst="rect">
            <a:avLst/>
          </a:prstGeom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822240" y="7040520"/>
            <a:ext cx="6584760" cy="57607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굴림"/>
              </a:rPr>
              <a:t>기존에 여러 기업들이 자리잡고 있는 스마트 </a:t>
            </a:r>
            <a:r>
              <a:rPr b="0" lang="en-US" sz="2000" spc="-1" strike="noStrike">
                <a:latin typeface="굴림"/>
              </a:rPr>
              <a:t>CCTV </a:t>
            </a:r>
            <a:r>
              <a:rPr b="0" lang="en-US" sz="2000" spc="-1" strike="noStrike">
                <a:latin typeface="굴림"/>
              </a:rPr>
              <a:t>기존 시장에 대한 첫 접근 깊이 </a:t>
            </a:r>
            <a:r>
              <a:rPr b="0" lang="en-US" sz="2000" spc="-1" strike="noStrike">
                <a:latin typeface="굴림"/>
              </a:rPr>
              <a:t>PR</a:t>
            </a:r>
            <a:endParaRPr b="0" lang="en-US" sz="2000" spc="-1" strike="noStrike">
              <a:latin typeface="굴림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굴림"/>
              </a:rPr>
              <a:t>핵심으로 생각하는 만족도</a:t>
            </a:r>
            <a:r>
              <a:rPr b="0" lang="en-US" sz="2000" spc="-1" strike="noStrike">
                <a:latin typeface="굴림"/>
              </a:rPr>
              <a:t>, </a:t>
            </a:r>
            <a:r>
              <a:rPr b="0" lang="en-US" sz="2000" spc="-1" strike="noStrike">
                <a:latin typeface="굴림"/>
              </a:rPr>
              <a:t>인프라</a:t>
            </a:r>
            <a:r>
              <a:rPr b="0" lang="en-US" sz="2000" spc="-1" strike="noStrike">
                <a:latin typeface="굴림"/>
              </a:rPr>
              <a:t>, </a:t>
            </a:r>
            <a:r>
              <a:rPr b="0" lang="en-US" sz="2000" spc="-1" strike="noStrike">
                <a:latin typeface="굴림"/>
              </a:rPr>
              <a:t>개인정보 </a:t>
            </a:r>
            <a:r>
              <a:rPr b="0" lang="en-US" sz="2000" spc="-1" strike="noStrike">
                <a:latin typeface="굴림"/>
              </a:rPr>
              <a:t>3</a:t>
            </a:r>
            <a:r>
              <a:rPr b="0" lang="en-US" sz="2000" spc="-1" strike="noStrike">
                <a:latin typeface="굴림"/>
              </a:rPr>
              <a:t>가지의 방향성 제시</a:t>
            </a:r>
            <a:endParaRPr b="0" lang="en-US" sz="2000" spc="-1" strike="noStrike">
              <a:latin typeface="굴림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굴림"/>
              </a:rPr>
              <a:t>4</a:t>
            </a:r>
            <a:r>
              <a:rPr b="0" lang="en-US" sz="2000" spc="-1" strike="noStrike">
                <a:latin typeface="굴림"/>
              </a:rPr>
              <a:t>차 산업 혁명 개발 시대에 그들이 원하는 새로운 도약</a:t>
            </a:r>
            <a:r>
              <a:rPr b="0" lang="en-US" sz="2000" spc="-1" strike="noStrike">
                <a:latin typeface="굴림"/>
              </a:rPr>
              <a:t>, </a:t>
            </a:r>
            <a:r>
              <a:rPr b="0" lang="en-US" sz="2000" spc="-1" strike="noStrike">
                <a:latin typeface="굴림"/>
              </a:rPr>
              <a:t>재정립</a:t>
            </a:r>
            <a:r>
              <a:rPr b="0" lang="en-US" sz="2000" spc="-1" strike="noStrike">
                <a:latin typeface="굴림"/>
              </a:rPr>
              <a:t>, </a:t>
            </a:r>
            <a:r>
              <a:rPr b="0" lang="en-US" sz="2000" spc="-1" strike="noStrike">
                <a:latin typeface="굴림"/>
              </a:rPr>
              <a:t>경쟁력 강화</a:t>
            </a:r>
            <a:r>
              <a:rPr b="0" lang="en-US" sz="2000" spc="-1" strike="noStrike">
                <a:latin typeface="굴림"/>
              </a:rPr>
              <a:t>, </a:t>
            </a:r>
            <a:r>
              <a:rPr b="0" lang="en-US" sz="2000" spc="-1" strike="noStrike">
                <a:latin typeface="굴림"/>
              </a:rPr>
              <a:t>실행체계 확립</a:t>
            </a:r>
            <a:r>
              <a:rPr b="0" lang="en-US" sz="2000" spc="-1" strike="noStrike">
                <a:latin typeface="굴림"/>
              </a:rPr>
              <a:t>, KPI, </a:t>
            </a:r>
            <a:r>
              <a:rPr b="0" lang="en-US" sz="2000" spc="-1" strike="noStrike">
                <a:latin typeface="굴림"/>
              </a:rPr>
              <a:t>지속가능성</a:t>
            </a:r>
            <a:endParaRPr b="0" lang="en-US" sz="2000" spc="-1" strike="noStrike">
              <a:latin typeface="굴림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000" spc="-1" strike="noStrike">
              <a:latin typeface="굴림"/>
            </a:endParaRPr>
          </a:p>
        </p:txBody>
      </p:sp>
      <p:sp>
        <p:nvSpPr>
          <p:cNvPr id="556" name="TextShape 3"/>
          <p:cNvSpPr txBox="1"/>
          <p:nvPr/>
        </p:nvSpPr>
        <p:spPr>
          <a:xfrm>
            <a:off x="0" y="0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494ECFBF-339B-4B23-844A-2C444B9A188E}" type="slidenum">
              <a:rPr b="0" lang="en-US" sz="1319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19" spc="-1" strike="noStrike">
              <a:latin typeface="바탕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526640" y="6553080"/>
            <a:ext cx="9676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맑은 고딕"/>
              </a:rPr>
              <a:t>- </a:t>
            </a:r>
            <a:fld id="{C9E92E55-0DFE-449F-9B17-5BD61DBB4860}" type="slidenum">
              <a:rPr b="0" lang="en-US" sz="1100" spc="-1" strike="noStrike">
                <a:solidFill>
                  <a:srgbClr val="000000"/>
                </a:solidFill>
                <a:latin typeface="Times New Roman"/>
                <a:ea typeface="맑은 고딕"/>
              </a:rPr>
              <a:t>&lt;number&gt;</a:t>
            </a:fld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맑은 고딕"/>
              </a:rPr>
              <a:t> - </a:t>
            </a:r>
            <a:endParaRPr b="0" lang="en-US" sz="1100" spc="-1" strike="noStrike">
              <a:latin typeface="굴림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0" y="97920"/>
            <a:ext cx="18432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Line 3"/>
          <p:cNvSpPr/>
          <p:nvPr/>
        </p:nvSpPr>
        <p:spPr>
          <a:xfrm>
            <a:off x="302040" y="6553080"/>
            <a:ext cx="9324000" cy="0"/>
          </a:xfrm>
          <a:prstGeom prst="line">
            <a:avLst/>
          </a:prstGeom>
          <a:ln cap="rnd" w="9360">
            <a:solidFill>
              <a:schemeClr val="tx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" name="Group 4"/>
          <p:cNvGrpSpPr/>
          <p:nvPr/>
        </p:nvGrpSpPr>
        <p:grpSpPr>
          <a:xfrm>
            <a:off x="323640" y="666360"/>
            <a:ext cx="9201240" cy="0"/>
            <a:chOff x="323640" y="666360"/>
            <a:chExt cx="9201240" cy="0"/>
          </a:xfrm>
        </p:grpSpPr>
        <p:sp>
          <p:nvSpPr>
            <p:cNvPr id="4" name="Line 5"/>
            <p:cNvSpPr/>
            <p:nvPr/>
          </p:nvSpPr>
          <p:spPr>
            <a:xfrm>
              <a:off x="323640" y="666360"/>
              <a:ext cx="9201240" cy="0"/>
            </a:xfrm>
            <a:prstGeom prst="line">
              <a:avLst/>
            </a:prstGeom>
            <a:ln w="38160">
              <a:solidFill>
                <a:srgbClr val="c0c0c0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5" name="Line 6"/>
            <p:cNvSpPr/>
            <p:nvPr/>
          </p:nvSpPr>
          <p:spPr>
            <a:xfrm>
              <a:off x="960480" y="666360"/>
              <a:ext cx="2649240" cy="0"/>
            </a:xfrm>
            <a:prstGeom prst="line">
              <a:avLst/>
            </a:prstGeom>
            <a:ln w="38160">
              <a:solidFill>
                <a:schemeClr val="accent6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6" name="Line 7"/>
            <p:cNvSpPr/>
            <p:nvPr/>
          </p:nvSpPr>
          <p:spPr>
            <a:xfrm>
              <a:off x="3609720" y="666360"/>
              <a:ext cx="5915160" cy="0"/>
            </a:xfrm>
            <a:prstGeom prst="line">
              <a:avLst/>
            </a:prstGeom>
            <a:ln w="38160">
              <a:solidFill>
                <a:srgbClr val="86abc4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</p:grpSp>
      <p:pic>
        <p:nvPicPr>
          <p:cNvPr id="7" name="그림 15" descr=""/>
          <p:cNvPicPr/>
          <p:nvPr/>
        </p:nvPicPr>
        <p:blipFill>
          <a:blip r:embed="rId2"/>
          <a:stretch/>
        </p:blipFill>
        <p:spPr>
          <a:xfrm>
            <a:off x="9218880" y="6572160"/>
            <a:ext cx="466920" cy="241920"/>
          </a:xfrm>
          <a:prstGeom prst="rect">
            <a:avLst/>
          </a:prstGeom>
          <a:ln>
            <a:noFill/>
          </a:ln>
        </p:spPr>
      </p:pic>
      <p:pic>
        <p:nvPicPr>
          <p:cNvPr id="8" name="그림 16" descr=""/>
          <p:cNvPicPr/>
          <p:nvPr/>
        </p:nvPicPr>
        <p:blipFill>
          <a:blip r:embed="rId3"/>
          <a:stretch/>
        </p:blipFill>
        <p:spPr>
          <a:xfrm>
            <a:off x="285120" y="6574680"/>
            <a:ext cx="516960" cy="216360"/>
          </a:xfrm>
          <a:prstGeom prst="rect">
            <a:avLst/>
          </a:prstGeom>
          <a:ln>
            <a:noFill/>
          </a:ln>
        </p:spPr>
      </p:pic>
      <p:sp>
        <p:nvSpPr>
          <p:cNvPr id="9" name="PlaceHolder 8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319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9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1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00" spc="-1" strike="noStrike">
                <a:solidFill>
                  <a:srgbClr val="000000"/>
                </a:solidFill>
                <a:latin typeface="맑은 고딕"/>
              </a:rPr>
              <a:t>Fourth Outline Level</a:t>
            </a:r>
            <a:endParaRPr b="0" lang="en-US" sz="19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4526640" y="6553080"/>
            <a:ext cx="9676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맑은 고딕"/>
              </a:rPr>
              <a:t>- </a:t>
            </a:r>
            <a:fld id="{424D2A8C-131C-488C-A167-9A781A0358CF}" type="slidenum">
              <a:rPr b="0" lang="en-US" sz="1100" spc="-1" strike="noStrike">
                <a:solidFill>
                  <a:srgbClr val="000000"/>
                </a:solidFill>
                <a:latin typeface="Times New Roman"/>
                <a:ea typeface="맑은 고딕"/>
              </a:rPr>
              <a:t>&lt;number&gt;</a:t>
            </a:fld>
            <a:r>
              <a:rPr b="0" lang="en-US" sz="1100" spc="-1" strike="noStrike">
                <a:solidFill>
                  <a:srgbClr val="000000"/>
                </a:solidFill>
                <a:latin typeface="Times New Roman"/>
                <a:ea typeface="맑은 고딕"/>
              </a:rPr>
              <a:t> - </a:t>
            </a:r>
            <a:endParaRPr b="0" lang="en-US" sz="1100" spc="-1" strike="noStrike">
              <a:latin typeface="굴림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0" y="97920"/>
            <a:ext cx="18432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Line 3"/>
          <p:cNvSpPr/>
          <p:nvPr/>
        </p:nvSpPr>
        <p:spPr>
          <a:xfrm>
            <a:off x="302040" y="6553080"/>
            <a:ext cx="9324000" cy="0"/>
          </a:xfrm>
          <a:prstGeom prst="line">
            <a:avLst/>
          </a:prstGeom>
          <a:ln cap="rnd" w="9360">
            <a:solidFill>
              <a:schemeClr val="tx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" name="Group 4"/>
          <p:cNvGrpSpPr/>
          <p:nvPr/>
        </p:nvGrpSpPr>
        <p:grpSpPr>
          <a:xfrm>
            <a:off x="323640" y="666360"/>
            <a:ext cx="9201240" cy="0"/>
            <a:chOff x="323640" y="666360"/>
            <a:chExt cx="9201240" cy="0"/>
          </a:xfrm>
        </p:grpSpPr>
        <p:sp>
          <p:nvSpPr>
            <p:cNvPr id="51" name="Line 5"/>
            <p:cNvSpPr/>
            <p:nvPr/>
          </p:nvSpPr>
          <p:spPr>
            <a:xfrm>
              <a:off x="323640" y="666360"/>
              <a:ext cx="9201240" cy="0"/>
            </a:xfrm>
            <a:prstGeom prst="line">
              <a:avLst/>
            </a:prstGeom>
            <a:ln w="38160">
              <a:solidFill>
                <a:srgbClr val="c0c0c0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52" name="Line 6"/>
            <p:cNvSpPr/>
            <p:nvPr/>
          </p:nvSpPr>
          <p:spPr>
            <a:xfrm>
              <a:off x="960480" y="666360"/>
              <a:ext cx="2649240" cy="0"/>
            </a:xfrm>
            <a:prstGeom prst="line">
              <a:avLst/>
            </a:prstGeom>
            <a:ln w="38160">
              <a:solidFill>
                <a:schemeClr val="accent6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  <p:sp>
          <p:nvSpPr>
            <p:cNvPr id="53" name="Line 7"/>
            <p:cNvSpPr/>
            <p:nvPr/>
          </p:nvSpPr>
          <p:spPr>
            <a:xfrm>
              <a:off x="3609720" y="666360"/>
              <a:ext cx="5915160" cy="0"/>
            </a:xfrm>
            <a:prstGeom prst="line">
              <a:avLst/>
            </a:prstGeom>
            <a:ln w="38160">
              <a:solidFill>
                <a:srgbClr val="86abc4"/>
              </a:solidFill>
              <a:rou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/>
          </p:style>
        </p:sp>
      </p:grpSp>
      <p:pic>
        <p:nvPicPr>
          <p:cNvPr id="54" name="그림 15" descr=""/>
          <p:cNvPicPr/>
          <p:nvPr/>
        </p:nvPicPr>
        <p:blipFill>
          <a:blip r:embed="rId2"/>
          <a:stretch/>
        </p:blipFill>
        <p:spPr>
          <a:xfrm>
            <a:off x="9218880" y="6572160"/>
            <a:ext cx="466920" cy="241920"/>
          </a:xfrm>
          <a:prstGeom prst="rect">
            <a:avLst/>
          </a:prstGeom>
          <a:ln>
            <a:noFill/>
          </a:ln>
        </p:spPr>
      </p:pic>
      <p:pic>
        <p:nvPicPr>
          <p:cNvPr id="55" name="그림 16" descr=""/>
          <p:cNvPicPr/>
          <p:nvPr/>
        </p:nvPicPr>
        <p:blipFill>
          <a:blip r:embed="rId3"/>
          <a:stretch/>
        </p:blipFill>
        <p:spPr>
          <a:xfrm>
            <a:off x="285120" y="6574680"/>
            <a:ext cx="516960" cy="216360"/>
          </a:xfrm>
          <a:prstGeom prst="rect">
            <a:avLst/>
          </a:prstGeom>
          <a:ln>
            <a:noFill/>
          </a:ln>
        </p:spPr>
      </p:pic>
      <p:sp>
        <p:nvSpPr>
          <p:cNvPr id="56" name="PlaceHolder 8"/>
          <p:cNvSpPr>
            <a:spLocks noGrp="1"/>
          </p:cNvSpPr>
          <p:nvPr>
            <p:ph type="title"/>
          </p:nvPr>
        </p:nvSpPr>
        <p:spPr>
          <a:xfrm>
            <a:off x="271440" y="159840"/>
            <a:ext cx="8373240" cy="589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5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HY견고딕"/>
                <a:ea typeface="HY견고딕"/>
              </a:rPr>
              <a:t>마스터 제목 스타일 편집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9"/>
          <p:cNvSpPr>
            <a:spLocks noGrp="1"/>
          </p:cNvSpPr>
          <p:nvPr>
            <p:ph type="body"/>
          </p:nvPr>
        </p:nvSpPr>
        <p:spPr>
          <a:xfrm>
            <a:off x="271440" y="866520"/>
            <a:ext cx="9362520" cy="785520"/>
          </a:xfrm>
          <a:prstGeom prst="rect">
            <a:avLst/>
          </a:prstGeom>
        </p:spPr>
        <p:txBody>
          <a:bodyPr lIns="90000" rIns="90000" tIns="46800" bIns="46800" anchor="ctr">
            <a:normAutofit/>
          </a:bodyPr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마스터 텍스트 스타일을 편집합니다</a:t>
            </a:r>
            <a:endParaRPr b="1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microsoft.com/office/2007/relationships/hdphoto" Target="../media/hdphoto1.wdp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chart" Target="../charts/chart1.xml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youtu.be/7Sfxqac1R-s" TargetMode="External"/><Relationship Id="rId2" Type="http://schemas.openxmlformats.org/officeDocument/2006/relationships/hyperlink" Target="https://blog.naver.com/sego4" TargetMode="External"/><Relationship Id="rId3" Type="http://schemas.openxmlformats.org/officeDocument/2006/relationships/hyperlink" Target="https://blog.naver.com/sego4" TargetMode="External"/><Relationship Id="rId4" Type="http://schemas.openxmlformats.org/officeDocument/2006/relationships/hyperlink" Target="https://blog.naver.com/sego4" TargetMode="External"/><Relationship Id="rId5" Type="http://schemas.openxmlformats.org/officeDocument/2006/relationships/hyperlink" Target="https://blog.naver.com/sego4" TargetMode="External"/><Relationship Id="rId6" Type="http://schemas.openxmlformats.org/officeDocument/2006/relationships/hyperlink" Target="https://blog.naver.com/sego4" TargetMode="External"/><Relationship Id="rId7" Type="http://schemas.openxmlformats.org/officeDocument/2006/relationships/hyperlink" Target="https://blog.naver.com/sego4" TargetMode="External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blog.naver.com/sego4/223445561405" TargetMode="External"/><Relationship Id="rId2" Type="http://schemas.openxmlformats.org/officeDocument/2006/relationships/hyperlink" Target="https://blog.naver.com/sego4/223445561405" TargetMode="External"/><Relationship Id="rId3" Type="http://schemas.openxmlformats.org/officeDocument/2006/relationships/hyperlink" Target="https://blog.naver.com/sego4/223445561405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blog.naver.com/sego4/223485837518" TargetMode="External"/><Relationship Id="rId2" Type="http://schemas.openxmlformats.org/officeDocument/2006/relationships/hyperlink" Target="https://blog.naver.com/sego4/223485837518" TargetMode="Externa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1160" y="-4320"/>
            <a:ext cx="9894600" cy="686196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"/>
          <p:cNvSpPr/>
          <p:nvPr/>
        </p:nvSpPr>
        <p:spPr>
          <a:xfrm>
            <a:off x="11160" y="-4320"/>
            <a:ext cx="9894600" cy="6861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그림 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amount="-4000" bright="12000"/>
                    </a14:imgEffect>
                  </a14:imgLayer>
                </a14:imgProps>
              </a:ext>
            </a:extLst>
          </a:blip>
          <a:srcRect l="0" t="0" r="10166" b="0"/>
          <a:stretch/>
        </p:blipFill>
        <p:spPr>
          <a:xfrm>
            <a:off x="3618000" y="-6480"/>
            <a:ext cx="6287400" cy="3012480"/>
          </a:xfrm>
          <a:prstGeom prst="rect">
            <a:avLst/>
          </a:prstGeom>
          <a:ln>
            <a:noFill/>
          </a:ln>
          <a:scene3d>
            <a:camera prst="orthographicFront"/>
            <a:lightRig dir="t" rig="twoPt"/>
          </a:scene3d>
          <a:sp3d prstMaterial="translucentPowder"/>
        </p:spPr>
      </p:pic>
      <p:pic>
        <p:nvPicPr>
          <p:cNvPr id="103" name="Image 0" descr=""/>
          <p:cNvPicPr/>
          <p:nvPr/>
        </p:nvPicPr>
        <p:blipFill>
          <a:blip r:embed="rId3"/>
          <a:stretch/>
        </p:blipFill>
        <p:spPr>
          <a:xfrm>
            <a:off x="-92520" y="-4320"/>
            <a:ext cx="3710160" cy="686196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4285080" y="3687120"/>
            <a:ext cx="5056920" cy="55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4"/>
          <p:cNvSpPr/>
          <p:nvPr/>
        </p:nvSpPr>
        <p:spPr>
          <a:xfrm>
            <a:off x="-762120" y="-596880"/>
            <a:ext cx="12456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5"/>
          <p:cNvSpPr/>
          <p:nvPr/>
        </p:nvSpPr>
        <p:spPr>
          <a:xfrm>
            <a:off x="3930840" y="2533680"/>
            <a:ext cx="117792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>
            <a:noAutofit/>
          </a:bodyPr>
          <a:p>
            <a:pPr algn="r">
              <a:lnSpc>
                <a:spcPct val="100000"/>
              </a:lnSpc>
            </a:pPr>
            <a:r>
              <a:rPr b="1" i="1" lang="en-US" sz="1080" spc="-1" strike="noStrike">
                <a:solidFill>
                  <a:srgbClr val="4f5152"/>
                </a:solidFill>
                <a:latin typeface="나눔스퀘어_ac Bold"/>
                <a:ea typeface="나눔스퀘어_ac Bold"/>
              </a:rPr>
              <a:t>Prepared with</a:t>
            </a:r>
            <a:endParaRPr b="0" lang="en-US" sz="1080" spc="-1" strike="noStrike">
              <a:latin typeface="굴림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-762120" y="444240"/>
            <a:ext cx="12456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_x495834912" descr=""/>
          <p:cNvPicPr/>
          <p:nvPr/>
        </p:nvPicPr>
        <p:blipFill>
          <a:blip r:embed="rId4"/>
          <a:stretch/>
        </p:blipFill>
        <p:spPr>
          <a:xfrm>
            <a:off x="5109480" y="2373120"/>
            <a:ext cx="908280" cy="404640"/>
          </a:xfrm>
          <a:prstGeom prst="rect">
            <a:avLst/>
          </a:prstGeom>
          <a:ln>
            <a:noFill/>
          </a:ln>
        </p:spPr>
      </p:pic>
      <p:sp>
        <p:nvSpPr>
          <p:cNvPr id="109" name="CustomShape 7"/>
          <p:cNvSpPr/>
          <p:nvPr/>
        </p:nvSpPr>
        <p:spPr>
          <a:xfrm>
            <a:off x="-762120" y="-596880"/>
            <a:ext cx="12456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0" name="Group 8"/>
          <p:cNvGrpSpPr/>
          <p:nvPr/>
        </p:nvGrpSpPr>
        <p:grpSpPr>
          <a:xfrm>
            <a:off x="3789000" y="2934000"/>
            <a:ext cx="6049080" cy="1387800"/>
            <a:chOff x="3789000" y="2934000"/>
            <a:chExt cx="6049080" cy="1387800"/>
          </a:xfrm>
        </p:grpSpPr>
        <p:grpSp>
          <p:nvGrpSpPr>
            <p:cNvPr id="111" name="Group 9"/>
            <p:cNvGrpSpPr/>
            <p:nvPr/>
          </p:nvGrpSpPr>
          <p:grpSpPr>
            <a:xfrm>
              <a:off x="3964680" y="2934000"/>
              <a:ext cx="5688000" cy="1387800"/>
              <a:chOff x="3964680" y="2934000"/>
              <a:chExt cx="5688000" cy="1387800"/>
            </a:xfrm>
          </p:grpSpPr>
          <p:sp>
            <p:nvSpPr>
              <p:cNvPr id="112" name="CustomShape 10"/>
              <p:cNvSpPr/>
              <p:nvPr/>
            </p:nvSpPr>
            <p:spPr>
              <a:xfrm>
                <a:off x="3974760" y="4068360"/>
                <a:ext cx="5677920" cy="117360"/>
              </a:xfrm>
              <a:prstGeom prst="rect">
                <a:avLst/>
              </a:prstGeom>
              <a:noFill/>
              <a:ln w="3816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13" name="_x495957168" descr=""/>
              <p:cNvPicPr/>
              <p:nvPr/>
            </p:nvPicPr>
            <p:blipFill>
              <a:blip r:embed="rId5"/>
              <a:stretch/>
            </p:blipFill>
            <p:spPr>
              <a:xfrm>
                <a:off x="3974760" y="4050720"/>
                <a:ext cx="5677920" cy="271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4" name="CustomShape 11"/>
              <p:cNvSpPr/>
              <p:nvPr/>
            </p:nvSpPr>
            <p:spPr>
              <a:xfrm>
                <a:off x="3964680" y="2934000"/>
                <a:ext cx="5677920" cy="117360"/>
              </a:xfrm>
              <a:prstGeom prst="rect">
                <a:avLst/>
              </a:prstGeom>
              <a:noFill/>
              <a:ln w="38160">
                <a:solidFill>
                  <a:srgbClr val="ddddd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15" name="_x495957096" descr=""/>
              <p:cNvPicPr/>
              <p:nvPr/>
            </p:nvPicPr>
            <p:blipFill>
              <a:blip r:embed="rId6"/>
              <a:stretch/>
            </p:blipFill>
            <p:spPr>
              <a:xfrm>
                <a:off x="3974760" y="3000960"/>
                <a:ext cx="5677920" cy="2667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16" name="CustomShape 12"/>
            <p:cNvSpPr/>
            <p:nvPr/>
          </p:nvSpPr>
          <p:spPr>
            <a:xfrm>
              <a:off x="3789000" y="3201120"/>
              <a:ext cx="6049080" cy="801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4160" rIns="74160" tIns="37080" bIns="3708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3659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커스텀 </a:t>
              </a:r>
              <a:r>
                <a:rPr b="0" lang="en-US" sz="3659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Smart CCTV “</a:t>
              </a:r>
              <a:r>
                <a:rPr b="0" lang="en-US" sz="3659" spc="-1" strike="noStrike">
                  <a:solidFill>
                    <a:srgbClr val="5b9bd5"/>
                  </a:solidFill>
                  <a:latin typeface="Arial"/>
                  <a:ea typeface="맑은 고딕"/>
                </a:rPr>
                <a:t>SCV</a:t>
              </a:r>
              <a:r>
                <a:rPr b="0" lang="en-US" sz="3659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”</a:t>
              </a:r>
              <a:endParaRPr b="0" lang="en-US" sz="3659" spc="-1" strike="noStrike">
                <a:latin typeface="굴림"/>
              </a:endParaRPr>
            </a:p>
          </p:txBody>
        </p:sp>
      </p:grpSp>
      <p:sp>
        <p:nvSpPr>
          <p:cNvPr id="117" name="CustomShape 13"/>
          <p:cNvSpPr/>
          <p:nvPr/>
        </p:nvSpPr>
        <p:spPr>
          <a:xfrm>
            <a:off x="-762120" y="-596880"/>
            <a:ext cx="12456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4"/>
          <p:cNvSpPr/>
          <p:nvPr/>
        </p:nvSpPr>
        <p:spPr>
          <a:xfrm>
            <a:off x="3805920" y="5726160"/>
            <a:ext cx="442440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>
            <a:noAutofit/>
          </a:bodyPr>
          <a:p>
            <a:pPr>
              <a:lnSpc>
                <a:spcPct val="100000"/>
              </a:lnSpc>
            </a:pPr>
            <a:r>
              <a:rPr b="0" lang="en-US" sz="819" spc="-1" strike="noStrike">
                <a:solidFill>
                  <a:srgbClr val="4f5152"/>
                </a:solidFill>
                <a:latin typeface="나눔스퀘어_ac Bold"/>
                <a:ea typeface="나눔스퀘어_ac Bold"/>
              </a:rPr>
              <a:t>No part of this publication may be circulated, quoted, or reproduced for distribution outside the client organization without prior written approval from “SCV”. This document provides an outline of a presentation and is incomplete without the accompanying oral commentary and discussion. </a:t>
            </a:r>
            <a:endParaRPr b="0" lang="en-US" sz="819" spc="-1" strike="noStrike">
              <a:latin typeface="굴림"/>
            </a:endParaRPr>
          </a:p>
        </p:txBody>
      </p:sp>
      <p:sp>
        <p:nvSpPr>
          <p:cNvPr id="119" name="CustomShape 15"/>
          <p:cNvSpPr/>
          <p:nvPr/>
        </p:nvSpPr>
        <p:spPr>
          <a:xfrm>
            <a:off x="-762120" y="444240"/>
            <a:ext cx="124560" cy="2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6"/>
          <p:cNvSpPr/>
          <p:nvPr/>
        </p:nvSpPr>
        <p:spPr>
          <a:xfrm>
            <a:off x="5966640" y="5110200"/>
            <a:ext cx="1586520" cy="4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4f5152"/>
                </a:solidFill>
                <a:latin typeface="나눔스퀘어_ac ExtraBold"/>
                <a:ea typeface="나눔스퀘어_ac ExtraBold"/>
              </a:rPr>
              <a:t>2024. 06. 21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121" name="CustomShape 17"/>
          <p:cNvSpPr/>
          <p:nvPr/>
        </p:nvSpPr>
        <p:spPr>
          <a:xfrm>
            <a:off x="8178480" y="3749760"/>
            <a:ext cx="1778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:</a:t>
            </a:r>
            <a:r>
              <a:rPr b="0" lang="en-US" sz="1200" spc="-1" strike="noStrike">
                <a:solidFill>
                  <a:srgbClr val="5b9bd5"/>
                </a:solidFill>
                <a:latin typeface="Arial"/>
                <a:ea typeface="맑은 고딕"/>
              </a:rPr>
              <a:t> 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mart </a:t>
            </a:r>
            <a:r>
              <a:rPr b="0" lang="en-US" sz="1200" spc="-1" strike="noStrike">
                <a:solidFill>
                  <a:srgbClr val="5b9bd5"/>
                </a:solidFill>
                <a:latin typeface="Arial"/>
                <a:ea typeface="맑은 고딕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CTV </a:t>
            </a:r>
            <a:r>
              <a:rPr b="0" lang="en-US" sz="1200" spc="-1" strike="noStrike">
                <a:solidFill>
                  <a:srgbClr val="5b9bd5"/>
                </a:solidFill>
                <a:latin typeface="Arial"/>
                <a:ea typeface="맑은 고딕"/>
              </a:rPr>
              <a:t>V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iew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22" name="CustomShape 18"/>
          <p:cNvSpPr/>
          <p:nvPr/>
        </p:nvSpPr>
        <p:spPr>
          <a:xfrm>
            <a:off x="7056000" y="1684080"/>
            <a:ext cx="453240" cy="1093680"/>
          </a:xfrm>
          <a:prstGeom prst="rect">
            <a:avLst/>
          </a:prstGeom>
          <a:gradFill rotWithShape="0">
            <a:gsLst>
              <a:gs pos="0">
                <a:srgbClr val="fcfdfd"/>
              </a:gs>
              <a:gs pos="100000">
                <a:srgbClr val="ecf1f6"/>
              </a:gs>
            </a:gsLst>
            <a:path path="rect"/>
          </a:gradFill>
          <a:ln w="9360">
            <a:solidFill>
              <a:schemeClr val="accent1"/>
            </a:solidFill>
            <a:round/>
          </a:ln>
          <a:effectLst>
            <a:glow rad="38100">
              <a:srgbClr val="ff0000">
                <a:alpha val="50000"/>
              </a:srgbClr>
            </a:glow>
          </a:effectLst>
          <a:scene3d>
            <a:camera prst="isometricLeftDown"/>
            <a:lightRig dir="t" rig="threePt"/>
          </a:scene3d>
        </p:spPr>
        <p:style>
          <a:lnRef idx="0"/>
          <a:fillRef idx="0"/>
          <a:effectRef idx="0"/>
          <a:fontRef idx="minor"/>
        </p:style>
      </p:sp>
      <p:sp>
        <p:nvSpPr>
          <p:cNvPr id="123" name="CustomShape 19"/>
          <p:cNvSpPr/>
          <p:nvPr/>
        </p:nvSpPr>
        <p:spPr>
          <a:xfrm>
            <a:off x="7245360" y="1422360"/>
            <a:ext cx="10278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1100" spc="-1" strike="noStrike" u="sng">
                <a:solidFill>
                  <a:srgbClr val="5b9bd5"/>
                </a:solidFill>
                <a:uFillTx/>
                <a:latin typeface="Arial"/>
                <a:ea typeface="맑은 고딕"/>
              </a:rPr>
              <a:t>Detecting…</a:t>
            </a:r>
            <a:endParaRPr b="0" lang="en-US" sz="1100" spc="-1" strike="noStrike">
              <a:latin typeface="굴림"/>
            </a:endParaRPr>
          </a:p>
        </p:txBody>
      </p:sp>
      <p:sp>
        <p:nvSpPr>
          <p:cNvPr id="124" name="CustomShape 20"/>
          <p:cNvSpPr/>
          <p:nvPr/>
        </p:nvSpPr>
        <p:spPr>
          <a:xfrm>
            <a:off x="4016520" y="4314960"/>
            <a:ext cx="21859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조원 </a:t>
            </a:r>
            <a:r>
              <a:rPr b="0" lang="en-US" sz="12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: </a:t>
            </a:r>
            <a:r>
              <a:rPr b="0" lang="en-US" sz="12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정성원</a:t>
            </a:r>
            <a:r>
              <a:rPr b="0" lang="en-US" sz="12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박성준</a:t>
            </a:r>
            <a:endParaRPr b="0" lang="en-US" sz="12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19200" y="845280"/>
            <a:ext cx="883224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하지만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Smart CCTV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시스템의 초기 구축 비용의 증가로 각 지자체의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인프라 비용에 큰 부담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이 되기 때문에 현실적인 전환을 위해서는 효율적인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재정 지원 모델 및 인력풀을 마련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하는 것이 필수임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46840" y="152640"/>
            <a:ext cx="8904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4-1.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국가적 과제와 니즈 – 인프라 구축 및 기술인력 양성</a:t>
            </a:r>
            <a:endParaRPr b="0" lang="en-US" sz="2000" spc="-1" strike="noStrike">
              <a:latin typeface="굴림"/>
            </a:endParaRPr>
          </a:p>
        </p:txBody>
      </p:sp>
      <p:pic>
        <p:nvPicPr>
          <p:cNvPr id="201" name="그림 16" descr=""/>
          <p:cNvPicPr/>
          <p:nvPr/>
        </p:nvPicPr>
        <p:blipFill>
          <a:blip r:embed="rId1"/>
          <a:stretch/>
        </p:blipFill>
        <p:spPr>
          <a:xfrm>
            <a:off x="4170240" y="2810880"/>
            <a:ext cx="5335920" cy="2514600"/>
          </a:xfrm>
          <a:prstGeom prst="rect">
            <a:avLst/>
          </a:prstGeom>
          <a:ln>
            <a:noFill/>
          </a:ln>
        </p:spPr>
      </p:pic>
      <p:sp>
        <p:nvSpPr>
          <p:cNvPr id="202" name="Line 3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"/>
          <p:cNvSpPr/>
          <p:nvPr/>
        </p:nvSpPr>
        <p:spPr>
          <a:xfrm>
            <a:off x="6501240" y="21708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I.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개요</a:t>
            </a:r>
            <a:endParaRPr b="0" lang="en-US" sz="1110" spc="-1" strike="noStrike">
              <a:latin typeface="굴림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498600" y="5483160"/>
            <a:ext cx="220932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* 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출처 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: 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지능형 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CCTV 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설치예산 ‘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0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원‘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. 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한경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, 2024.01</a:t>
            </a:r>
            <a:endParaRPr b="0" lang="en-US" sz="700" spc="-1" strike="noStrike">
              <a:latin typeface="굴림"/>
            </a:endParaRPr>
          </a:p>
        </p:txBody>
      </p:sp>
      <p:graphicFrame>
        <p:nvGraphicFramePr>
          <p:cNvPr id="205" name="Table 6"/>
          <p:cNvGraphicFramePr/>
          <p:nvPr/>
        </p:nvGraphicFramePr>
        <p:xfrm>
          <a:off x="486720" y="4612320"/>
          <a:ext cx="3522960" cy="665640"/>
        </p:xfrm>
        <a:graphic>
          <a:graphicData uri="http://schemas.openxmlformats.org/drawingml/2006/table">
            <a:tbl>
              <a:tblPr/>
              <a:tblGrid>
                <a:gridCol w="880560"/>
                <a:gridCol w="880560"/>
                <a:gridCol w="880560"/>
                <a:gridCol w="881280"/>
              </a:tblGrid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맑은 고딕"/>
                        </a:rPr>
                        <a:t>지역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solidFill>
                      <a:srgbClr val="163f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맑은 고딕"/>
                        </a:rPr>
                        <a:t>일반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solidFill>
                      <a:srgbClr val="163f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맑은 고딕"/>
                        </a:rPr>
                        <a:t>지능형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solidFill>
                      <a:srgbClr val="163f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  <a:ea typeface="맑은 고딕"/>
                        </a:rPr>
                        <a:t>차이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solidFill>
                      <a:srgbClr val="163f69"/>
                    </a:solidFill>
                  </a:tcPr>
                </a:tc>
              </a:tr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서울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23.8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160.7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7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배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noFill/>
                  </a:tcPr>
                </a:tc>
              </a:tr>
              <a:tr h="274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인천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12.8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50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4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배</a:t>
                      </a:r>
                      <a:endParaRPr b="0" lang="en-US" sz="1200" spc="-1" strike="noStrike">
                        <a:latin typeface="굴림"/>
                      </a:endParaRPr>
                    </a:p>
                  </a:txBody>
                  <a:tcPr marL="91440" marR="91440">
                    <a:lnL w="9360">
                      <a:solidFill>
                        <a:srgbClr val="133d68"/>
                      </a:solidFill>
                    </a:lnL>
                    <a:lnR w="9360">
                      <a:solidFill>
                        <a:srgbClr val="133d68"/>
                      </a:solidFill>
                    </a:lnR>
                    <a:lnT w="9360">
                      <a:solidFill>
                        <a:srgbClr val="133d68"/>
                      </a:solidFill>
                    </a:lnT>
                    <a:lnB w="9360">
                      <a:solidFill>
                        <a:srgbClr val="133d68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6" name="차트 8"/>
          <p:cNvGraphicFramePr/>
          <p:nvPr/>
        </p:nvGraphicFramePr>
        <p:xfrm>
          <a:off x="486720" y="2501640"/>
          <a:ext cx="3522960" cy="2088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7" name="CustomShape 7"/>
          <p:cNvSpPr/>
          <p:nvPr/>
        </p:nvSpPr>
        <p:spPr>
          <a:xfrm>
            <a:off x="3402360" y="4390200"/>
            <a:ext cx="67140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(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단위 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: 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억원</a:t>
            </a:r>
            <a:r>
              <a:rPr b="0" lang="en-US" sz="700" spc="-1" strike="noStrike">
                <a:solidFill>
                  <a:srgbClr val="999999"/>
                </a:solidFill>
                <a:latin typeface="Arial"/>
                <a:ea typeface="맑은 고딕"/>
              </a:rPr>
              <a:t>)</a:t>
            </a:r>
            <a:endParaRPr b="0" lang="en-US" sz="700" spc="-1" strike="noStrike">
              <a:latin typeface="굴림"/>
            </a:endParaRPr>
          </a:p>
        </p:txBody>
      </p:sp>
      <p:sp>
        <p:nvSpPr>
          <p:cNvPr id="208" name="CustomShape 8"/>
          <p:cNvSpPr/>
          <p:nvPr/>
        </p:nvSpPr>
        <p:spPr>
          <a:xfrm>
            <a:off x="486720" y="2453760"/>
            <a:ext cx="3522960" cy="2109960"/>
          </a:xfrm>
          <a:prstGeom prst="rect">
            <a:avLst/>
          </a:prstGeom>
          <a:noFill/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9"/>
          <p:cNvSpPr/>
          <p:nvPr/>
        </p:nvSpPr>
        <p:spPr>
          <a:xfrm>
            <a:off x="486720" y="2066400"/>
            <a:ext cx="3522960" cy="32688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19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인프라 구축 비용 증가</a:t>
            </a:r>
            <a:endParaRPr b="0" lang="en-US" sz="1319" spc="-1" strike="noStrike">
              <a:latin typeface="굴림"/>
            </a:endParaRPr>
          </a:p>
        </p:txBody>
      </p:sp>
      <p:sp>
        <p:nvSpPr>
          <p:cNvPr id="210" name="CustomShape 10"/>
          <p:cNvSpPr/>
          <p:nvPr/>
        </p:nvSpPr>
        <p:spPr>
          <a:xfrm>
            <a:off x="4120920" y="2066400"/>
            <a:ext cx="5434200" cy="32688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19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인력 양성 필요</a:t>
            </a:r>
            <a:endParaRPr b="0" lang="en-US" sz="1319" spc="-1" strike="noStrike">
              <a:latin typeface="굴림"/>
            </a:endParaRPr>
          </a:p>
        </p:txBody>
      </p:sp>
      <p:sp>
        <p:nvSpPr>
          <p:cNvPr id="211" name="CustomShape 11"/>
          <p:cNvSpPr/>
          <p:nvPr/>
        </p:nvSpPr>
        <p:spPr>
          <a:xfrm>
            <a:off x="4120920" y="2453760"/>
            <a:ext cx="5434200" cy="3229200"/>
          </a:xfrm>
          <a:prstGeom prst="rect">
            <a:avLst/>
          </a:prstGeom>
          <a:noFill/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2"/>
          <p:cNvSpPr/>
          <p:nvPr/>
        </p:nvSpPr>
        <p:spPr>
          <a:xfrm>
            <a:off x="486720" y="5830200"/>
            <a:ext cx="9068400" cy="553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※ </a:t>
            </a:r>
            <a:r>
              <a:rPr b="1" lang="en-US" sz="1800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운영 및 유지보수 담당할 전문 인력 양성 교육 프로그램 </a:t>
            </a:r>
            <a:r>
              <a:rPr b="1" lang="en-US" sz="1800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&amp; </a:t>
            </a:r>
            <a:r>
              <a:rPr b="1" lang="en-US" sz="1800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훈련 과정 필요</a:t>
            </a:r>
            <a:endParaRPr b="0" lang="en-US" sz="18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61120" y="833760"/>
            <a:ext cx="827676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Smart CCTV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의 확산으로 인한 가장 큰 문제 중 하나는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개인정보 보호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이며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일반 시민들은</a:t>
            </a:r>
            <a:endParaRPr b="0" lang="en-US" sz="16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얼굴 인식 기능 강화에 따른 지능형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CCTV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프라이버시 침해 우려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가 커지는 중임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546840" y="147240"/>
            <a:ext cx="8904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4-2.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국가적 과제와 니즈 – 프라이버시와 개인 정보 보호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323640" y="6016680"/>
            <a:ext cx="9358920" cy="395280"/>
          </a:xfrm>
          <a:prstGeom prst="rect">
            <a:avLst/>
          </a:prstGeom>
          <a:solidFill>
            <a:srgbClr val="33cccc"/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cc"/>
                </a:solidFill>
                <a:latin typeface="나눔스퀘어_ac Bold"/>
                <a:ea typeface="맑은 고딕"/>
              </a:rPr>
              <a:t>※ </a:t>
            </a:r>
            <a:r>
              <a:rPr b="1" lang="en-US" sz="2000" spc="-1" strike="noStrike">
                <a:solidFill>
                  <a:srgbClr val="ffffcc"/>
                </a:solidFill>
                <a:latin typeface="나눔스퀘어_ac Bold"/>
                <a:ea typeface="맑은 고딕"/>
              </a:rPr>
              <a:t>국가 차원 개인정보 보호법 강화와 </a:t>
            </a:r>
            <a:r>
              <a:rPr b="1" lang="en-US" sz="2000" spc="-1" strike="noStrike">
                <a:solidFill>
                  <a:srgbClr val="ffffcc"/>
                </a:solidFill>
                <a:latin typeface="나눔스퀘어_ac Bold"/>
                <a:ea typeface="맑은 고딕"/>
              </a:rPr>
              <a:t>CCTV </a:t>
            </a:r>
            <a:r>
              <a:rPr b="1" lang="en-US" sz="2000" spc="-1" strike="noStrike">
                <a:solidFill>
                  <a:srgbClr val="ffffcc"/>
                </a:solidFill>
                <a:latin typeface="나눔스퀘어_ac Bold"/>
                <a:ea typeface="맑은 고딕"/>
              </a:rPr>
              <a:t>데이터 안전 관리 및 사용 규제 필요</a:t>
            </a:r>
            <a:endParaRPr b="0" lang="en-US" sz="2000" spc="-1" strike="noStrike">
              <a:latin typeface="굴림"/>
            </a:endParaRPr>
          </a:p>
        </p:txBody>
      </p:sp>
      <p:pic>
        <p:nvPicPr>
          <p:cNvPr id="216" name="그림 2" descr=""/>
          <p:cNvPicPr/>
          <p:nvPr/>
        </p:nvPicPr>
        <p:blipFill>
          <a:blip r:embed="rId1"/>
          <a:stretch/>
        </p:blipFill>
        <p:spPr>
          <a:xfrm>
            <a:off x="331200" y="2382120"/>
            <a:ext cx="4583160" cy="3025440"/>
          </a:xfrm>
          <a:prstGeom prst="rect">
            <a:avLst/>
          </a:prstGeom>
          <a:ln>
            <a:noFill/>
          </a:ln>
        </p:spPr>
      </p:pic>
      <p:pic>
        <p:nvPicPr>
          <p:cNvPr id="217" name="그림 5" descr=""/>
          <p:cNvPicPr/>
          <p:nvPr/>
        </p:nvPicPr>
        <p:blipFill>
          <a:blip r:embed="rId2"/>
          <a:stretch/>
        </p:blipFill>
        <p:spPr>
          <a:xfrm>
            <a:off x="4999680" y="2873160"/>
            <a:ext cx="4688640" cy="2127240"/>
          </a:xfrm>
          <a:prstGeom prst="rect">
            <a:avLst/>
          </a:prstGeom>
          <a:ln>
            <a:noFill/>
          </a:ln>
        </p:spPr>
      </p:pic>
      <p:sp>
        <p:nvSpPr>
          <p:cNvPr id="218" name="Line 4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5"/>
          <p:cNvSpPr/>
          <p:nvPr/>
        </p:nvSpPr>
        <p:spPr>
          <a:xfrm>
            <a:off x="6501240" y="21708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I.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개요</a:t>
            </a:r>
            <a:endParaRPr b="0" lang="en-US" sz="111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92200" y="862200"/>
            <a:ext cx="854352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Smart CCTV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의 설치는 공공 안전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서비스 향상에 중요한 역할을 하지만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개인 정보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비용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인력 부족 등의 과제 해결이 필요하므로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지역 특성을 반영한 커스텀 시스템인 “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SCV”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가 필요함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46840" y="5307840"/>
            <a:ext cx="8636400" cy="690840"/>
          </a:xfrm>
          <a:prstGeom prst="rect">
            <a:avLst/>
          </a:prstGeom>
          <a:solidFill>
            <a:srgbClr val="33cccc"/>
          </a:solidFill>
          <a:ln>
            <a:solidFill>
              <a:srgbClr val="bbccdc"/>
            </a:solidFill>
            <a:round/>
          </a:ln>
          <a:effectLst>
            <a:innerShdw blurRad="63500" dir="5400000" dist="508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950" spc="-1" strike="noStrike">
                <a:solidFill>
                  <a:srgbClr val="ffffcc"/>
                </a:solidFill>
                <a:latin typeface="나눔스퀘어_ac Bold"/>
                <a:ea typeface="맑은 고딕"/>
              </a:rPr>
              <a:t>※ </a:t>
            </a:r>
            <a:r>
              <a:rPr b="1" lang="en-US" sz="1950" spc="-1" strike="noStrike">
                <a:solidFill>
                  <a:srgbClr val="ffffcc"/>
                </a:solidFill>
                <a:latin typeface="나눔스퀘어_ac Bold"/>
                <a:ea typeface="맑은 고딕"/>
              </a:rPr>
              <a:t>각 </a:t>
            </a:r>
            <a:r>
              <a:rPr b="1" lang="en-US" sz="1950" spc="-1" strike="noStrike">
                <a:solidFill>
                  <a:srgbClr val="ffffcc"/>
                </a:solidFill>
                <a:latin typeface="나눔스퀘어_ac Bold"/>
                <a:ea typeface="맑은 고딕"/>
              </a:rPr>
              <a:t>CCTV</a:t>
            </a:r>
            <a:r>
              <a:rPr b="1" lang="en-US" sz="1950" spc="-1" strike="noStrike">
                <a:solidFill>
                  <a:srgbClr val="ffffcc"/>
                </a:solidFill>
                <a:latin typeface="나눔스퀘어_ac Bold"/>
                <a:ea typeface="맑은 고딕"/>
              </a:rPr>
              <a:t>별로 해당 지역의 특성을 고려한 커스텀 </a:t>
            </a:r>
            <a:r>
              <a:rPr b="1" lang="en-US" sz="1950" spc="-1" strike="noStrike">
                <a:solidFill>
                  <a:srgbClr val="ffffcc"/>
                </a:solidFill>
                <a:latin typeface="나눔스퀘어_ac Bold"/>
                <a:ea typeface="맑은 고딕"/>
              </a:rPr>
              <a:t>Smart CCTV</a:t>
            </a:r>
            <a:r>
              <a:rPr b="1" lang="en-US" sz="1950" spc="-1" strike="noStrike">
                <a:solidFill>
                  <a:srgbClr val="ffffcc"/>
                </a:solidFill>
                <a:latin typeface="나눔스퀘어_ac Bold"/>
                <a:ea typeface="맑은 고딕"/>
              </a:rPr>
              <a:t>의 필요함</a:t>
            </a:r>
            <a:r>
              <a:rPr b="1" lang="en-US" sz="1950" spc="-1" strike="noStrike">
                <a:solidFill>
                  <a:srgbClr val="ffffcc"/>
                </a:solidFill>
                <a:latin typeface="나눔스퀘어_ac Bold"/>
                <a:ea typeface="맑은 고딕"/>
              </a:rPr>
              <a:t>!</a:t>
            </a:r>
            <a:endParaRPr b="0" lang="en-US" sz="1950" spc="-1" strike="noStrike">
              <a:latin typeface="굴림"/>
            </a:endParaRPr>
          </a:p>
        </p:txBody>
      </p:sp>
      <p:sp>
        <p:nvSpPr>
          <p:cNvPr id="222" name="CustomShape 3" hidden="1"/>
          <p:cNvSpPr/>
          <p:nvPr/>
        </p:nvSpPr>
        <p:spPr>
          <a:xfrm>
            <a:off x="0" y="1014480"/>
            <a:ext cx="1289520" cy="128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4"/>
          <p:cNvSpPr/>
          <p:nvPr/>
        </p:nvSpPr>
        <p:spPr>
          <a:xfrm rot="10800000">
            <a:off x="1290240" y="4592880"/>
            <a:ext cx="7147800" cy="38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37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 rotWithShape="0">
            <a:gsLst>
              <a:gs pos="0">
                <a:srgbClr val="f3f6f9"/>
              </a:gs>
              <a:gs pos="100000">
                <a:srgbClr val="33cccc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5"/>
          <p:cNvSpPr/>
          <p:nvPr/>
        </p:nvSpPr>
        <p:spPr>
          <a:xfrm>
            <a:off x="3728520" y="2187000"/>
            <a:ext cx="2327760" cy="716400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시장 분석</a:t>
            </a:r>
            <a:endParaRPr b="0" lang="en-US" sz="1300" spc="-1" strike="noStrike">
              <a:latin typeface="굴림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6582240" y="2176560"/>
            <a:ext cx="2327760" cy="716400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스퀘어_ac Bold"/>
                <a:ea typeface="나눔스퀘어 ExtraBold"/>
              </a:rPr>
              <a:t>국가적 과제와 니즈</a:t>
            </a:r>
            <a:endParaRPr b="0" lang="en-US" sz="1300" spc="-1" strike="noStrike">
              <a:latin typeface="굴림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872280" y="2187000"/>
            <a:ext cx="2327760" cy="716400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 w="9360">
            <a:solidFill>
              <a:srgbClr val="5f5f5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나눔스퀘어_ac Bold"/>
                <a:ea typeface="나눔스퀘어 ExtraBold"/>
              </a:rPr>
              <a:t>사회적 분석</a:t>
            </a:r>
            <a:endParaRPr b="0" lang="en-US" sz="1300" spc="-1" strike="noStrike">
              <a:latin typeface="굴림"/>
            </a:endParaRPr>
          </a:p>
        </p:txBody>
      </p:sp>
      <p:sp>
        <p:nvSpPr>
          <p:cNvPr id="227" name="CustomShape 8"/>
          <p:cNvSpPr/>
          <p:nvPr/>
        </p:nvSpPr>
        <p:spPr>
          <a:xfrm>
            <a:off x="6582240" y="3063960"/>
            <a:ext cx="2327760" cy="122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 anchor="ctr">
            <a:noAutofit/>
          </a:bodyPr>
          <a:p>
            <a:pPr algn="ctr">
              <a:lnSpc>
                <a:spcPct val="100000"/>
              </a:lnSpc>
            </a:pPr>
            <a:endParaRPr b="0" lang="en-US" sz="1319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인프라 비용</a:t>
            </a:r>
            <a:endParaRPr b="0" lang="en-US" sz="13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전문 인력 부족</a:t>
            </a:r>
            <a:endParaRPr b="0" lang="en-US" sz="13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프라이버시와 개인 정보 보호</a:t>
            </a:r>
            <a:endParaRPr b="0" lang="en-US" sz="13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1300" spc="-1" strike="noStrike">
              <a:latin typeface="굴림"/>
            </a:endParaRPr>
          </a:p>
        </p:txBody>
      </p:sp>
      <p:sp>
        <p:nvSpPr>
          <p:cNvPr id="228" name="CustomShape 9"/>
          <p:cNvSpPr/>
          <p:nvPr/>
        </p:nvSpPr>
        <p:spPr>
          <a:xfrm>
            <a:off x="3727440" y="3060720"/>
            <a:ext cx="2327760" cy="122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시장 성장</a:t>
            </a:r>
            <a:endParaRPr b="0" lang="en-US" sz="13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기술 발전</a:t>
            </a:r>
            <a:endParaRPr b="0" lang="en-US" sz="13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정부 및 공공 부문의 투자</a:t>
            </a:r>
            <a:endParaRPr b="0" lang="en-US" sz="1300" spc="-1" strike="noStrike">
              <a:latin typeface="굴림"/>
            </a:endParaRPr>
          </a:p>
        </p:txBody>
      </p:sp>
      <p:sp>
        <p:nvSpPr>
          <p:cNvPr id="229" name="CustomShape 10"/>
          <p:cNvSpPr/>
          <p:nvPr/>
        </p:nvSpPr>
        <p:spPr>
          <a:xfrm>
            <a:off x="872280" y="3038040"/>
            <a:ext cx="2327760" cy="122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인당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CCTV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관제 대수 과부화</a:t>
            </a:r>
            <a:endParaRPr b="0" lang="en-US" sz="13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Smart CCTV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맑은 고딕"/>
              </a:rPr>
              <a:t>정확도 및 품질 개선 필요</a:t>
            </a:r>
            <a:endParaRPr b="0" lang="en-US" sz="1300" spc="-1" strike="noStrike">
              <a:latin typeface="굴림"/>
            </a:endParaRPr>
          </a:p>
        </p:txBody>
      </p:sp>
      <p:sp>
        <p:nvSpPr>
          <p:cNvPr id="230" name="CustomShape 11"/>
          <p:cNvSpPr/>
          <p:nvPr/>
        </p:nvSpPr>
        <p:spPr>
          <a:xfrm>
            <a:off x="540360" y="147240"/>
            <a:ext cx="8904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5.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왜 필요할까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? –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커스텀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Smart CCTV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의 필요성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231" name="Line 12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3"/>
          <p:cNvSpPr/>
          <p:nvPr/>
        </p:nvSpPr>
        <p:spPr>
          <a:xfrm>
            <a:off x="6501240" y="21708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I.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개요</a:t>
            </a:r>
            <a:endParaRPr b="0" lang="en-US" sz="111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1"/>
          <p:cNvGrpSpPr/>
          <p:nvPr/>
        </p:nvGrpSpPr>
        <p:grpSpPr>
          <a:xfrm>
            <a:off x="0" y="0"/>
            <a:ext cx="9905760" cy="6857640"/>
            <a:chOff x="0" y="0"/>
            <a:chExt cx="9905760" cy="6857640"/>
          </a:xfrm>
        </p:grpSpPr>
        <p:sp>
          <p:nvSpPr>
            <p:cNvPr id="234" name="CustomShape 2"/>
            <p:cNvSpPr/>
            <p:nvPr/>
          </p:nvSpPr>
          <p:spPr>
            <a:xfrm>
              <a:off x="0" y="0"/>
              <a:ext cx="9905760" cy="6857640"/>
            </a:xfrm>
            <a:prstGeom prst="rect">
              <a:avLst/>
            </a:prstGeom>
            <a:solidFill>
              <a:srgbClr val="f6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5" name="Image 0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9905760" cy="2314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6" name="CustomShape 3"/>
            <p:cNvSpPr/>
            <p:nvPr/>
          </p:nvSpPr>
          <p:spPr>
            <a:xfrm>
              <a:off x="2851560" y="2910600"/>
              <a:ext cx="3760920" cy="57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ct val="150000"/>
                </a:lnSpc>
              </a:pP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Ⅱ</a:t>
              </a: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. </a:t>
              </a: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서론</a:t>
              </a:r>
              <a:endParaRPr b="0" lang="en-US" sz="3600" spc="-1" strike="noStrike">
                <a:latin typeface="굴림"/>
              </a:endParaRPr>
            </a:p>
          </p:txBody>
        </p:sp>
        <p:sp>
          <p:nvSpPr>
            <p:cNvPr id="237" name="CustomShape 4"/>
            <p:cNvSpPr/>
            <p:nvPr/>
          </p:nvSpPr>
          <p:spPr>
            <a:xfrm>
              <a:off x="1599480" y="639000"/>
              <a:ext cx="124560" cy="24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5"/>
            <p:cNvSpPr/>
            <p:nvPr/>
          </p:nvSpPr>
          <p:spPr>
            <a:xfrm>
              <a:off x="1599480" y="1019880"/>
              <a:ext cx="124560" cy="24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6"/>
            <p:cNvSpPr/>
            <p:nvPr/>
          </p:nvSpPr>
          <p:spPr>
            <a:xfrm>
              <a:off x="3320640" y="4085640"/>
              <a:ext cx="5007600" cy="2038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4160" rIns="74160" tIns="37080" bIns="37080">
              <a:noAutofit/>
            </a:bodyPr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1.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개발환경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2.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아키텍처 설계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3. WBS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4.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프로젝트 목표</a:t>
              </a:r>
              <a:endParaRPr b="0" lang="en-US" sz="1950" spc="-1" strike="noStrike">
                <a:latin typeface="굴림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 hidden="1"/>
          <p:cNvSpPr/>
          <p:nvPr/>
        </p:nvSpPr>
        <p:spPr>
          <a:xfrm>
            <a:off x="0" y="1014480"/>
            <a:ext cx="1289520" cy="128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304560" y="2113200"/>
            <a:ext cx="2120760" cy="3949200"/>
          </a:xfrm>
          <a:prstGeom prst="rect">
            <a:avLst/>
          </a:prstGeom>
          <a:solidFill>
            <a:srgbClr val="f7f7f7"/>
          </a:solidFill>
          <a:ln w="1908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3"/>
          <p:cNvSpPr/>
          <p:nvPr/>
        </p:nvSpPr>
        <p:spPr>
          <a:xfrm>
            <a:off x="2629080" y="2113200"/>
            <a:ext cx="2209320" cy="3949200"/>
          </a:xfrm>
          <a:prstGeom prst="rect">
            <a:avLst/>
          </a:prstGeom>
          <a:solidFill>
            <a:srgbClr val="f7f7f7"/>
          </a:solidFill>
          <a:ln w="1908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4"/>
          <p:cNvSpPr/>
          <p:nvPr/>
        </p:nvSpPr>
        <p:spPr>
          <a:xfrm>
            <a:off x="5041800" y="2113200"/>
            <a:ext cx="2133360" cy="3949200"/>
          </a:xfrm>
          <a:prstGeom prst="rect">
            <a:avLst/>
          </a:prstGeom>
          <a:solidFill>
            <a:srgbClr val="f7f7f7"/>
          </a:solidFill>
          <a:ln w="1908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5"/>
          <p:cNvSpPr/>
          <p:nvPr/>
        </p:nvSpPr>
        <p:spPr>
          <a:xfrm>
            <a:off x="7442280" y="2113200"/>
            <a:ext cx="2171520" cy="3949200"/>
          </a:xfrm>
          <a:prstGeom prst="rect">
            <a:avLst/>
          </a:prstGeom>
          <a:solidFill>
            <a:srgbClr val="f7f7f7"/>
          </a:solidFill>
          <a:ln w="1908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5" name="그림 5" descr=""/>
          <p:cNvPicPr/>
          <p:nvPr/>
        </p:nvPicPr>
        <p:blipFill>
          <a:blip r:embed="rId1"/>
          <a:stretch/>
        </p:blipFill>
        <p:spPr>
          <a:xfrm>
            <a:off x="486000" y="3017880"/>
            <a:ext cx="1758240" cy="929520"/>
          </a:xfrm>
          <a:prstGeom prst="rect">
            <a:avLst/>
          </a:prstGeom>
          <a:ln>
            <a:noFill/>
          </a:ln>
        </p:spPr>
      </p:pic>
      <p:sp>
        <p:nvSpPr>
          <p:cNvPr id="246" name="CustomShape 6"/>
          <p:cNvSpPr/>
          <p:nvPr/>
        </p:nvSpPr>
        <p:spPr>
          <a:xfrm>
            <a:off x="486000" y="2217600"/>
            <a:ext cx="1758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맑은 고딕"/>
              </a:rPr>
              <a:t>개발 환경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247" name="Line 7"/>
          <p:cNvSpPr/>
          <p:nvPr/>
        </p:nvSpPr>
        <p:spPr>
          <a:xfrm>
            <a:off x="485640" y="2617560"/>
            <a:ext cx="175860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8"/>
          <p:cNvSpPr/>
          <p:nvPr/>
        </p:nvSpPr>
        <p:spPr>
          <a:xfrm>
            <a:off x="2784600" y="2217600"/>
            <a:ext cx="1758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맑은 고딕"/>
              </a:rPr>
              <a:t>웹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249" name="Line 9"/>
          <p:cNvSpPr/>
          <p:nvPr/>
        </p:nvSpPr>
        <p:spPr>
          <a:xfrm>
            <a:off x="2784240" y="2617560"/>
            <a:ext cx="175860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10"/>
          <p:cNvSpPr/>
          <p:nvPr/>
        </p:nvSpPr>
        <p:spPr>
          <a:xfrm>
            <a:off x="5248440" y="2229840"/>
            <a:ext cx="1758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맑은 고딕"/>
              </a:rPr>
              <a:t>언어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251" name="Line 11"/>
          <p:cNvSpPr/>
          <p:nvPr/>
        </p:nvSpPr>
        <p:spPr>
          <a:xfrm>
            <a:off x="5248080" y="2629800"/>
            <a:ext cx="175860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2"/>
          <p:cNvSpPr/>
          <p:nvPr/>
        </p:nvSpPr>
        <p:spPr>
          <a:xfrm>
            <a:off x="7677360" y="2229840"/>
            <a:ext cx="1758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맑은 고딕"/>
              </a:rPr>
              <a:t>데이터베이스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253" name="Line 13"/>
          <p:cNvSpPr/>
          <p:nvPr/>
        </p:nvSpPr>
        <p:spPr>
          <a:xfrm>
            <a:off x="7677000" y="2629800"/>
            <a:ext cx="175860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Line 14"/>
          <p:cNvSpPr/>
          <p:nvPr/>
        </p:nvSpPr>
        <p:spPr>
          <a:xfrm>
            <a:off x="7441920" y="4172400"/>
            <a:ext cx="217188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5" name="그림 22" descr=""/>
          <p:cNvPicPr/>
          <p:nvPr/>
        </p:nvPicPr>
        <p:blipFill>
          <a:blip r:embed="rId2"/>
          <a:stretch/>
        </p:blipFill>
        <p:spPr>
          <a:xfrm>
            <a:off x="5105520" y="2868120"/>
            <a:ext cx="1938960" cy="794160"/>
          </a:xfrm>
          <a:prstGeom prst="rect">
            <a:avLst/>
          </a:prstGeom>
          <a:ln>
            <a:noFill/>
          </a:ln>
        </p:spPr>
      </p:pic>
      <p:pic>
        <p:nvPicPr>
          <p:cNvPr id="256" name="그림 23" descr=""/>
          <p:cNvPicPr/>
          <p:nvPr/>
        </p:nvPicPr>
        <p:blipFill>
          <a:blip r:embed="rId3"/>
          <a:stretch/>
        </p:blipFill>
        <p:spPr>
          <a:xfrm>
            <a:off x="5248440" y="3798000"/>
            <a:ext cx="1628640" cy="761760"/>
          </a:xfrm>
          <a:prstGeom prst="rect">
            <a:avLst/>
          </a:prstGeom>
          <a:ln>
            <a:noFill/>
          </a:ln>
        </p:spPr>
      </p:pic>
      <p:pic>
        <p:nvPicPr>
          <p:cNvPr id="257" name="그림 24" descr=""/>
          <p:cNvPicPr/>
          <p:nvPr/>
        </p:nvPicPr>
        <p:blipFill>
          <a:blip r:embed="rId4"/>
          <a:stretch/>
        </p:blipFill>
        <p:spPr>
          <a:xfrm>
            <a:off x="5194080" y="4897800"/>
            <a:ext cx="1828800" cy="666360"/>
          </a:xfrm>
          <a:prstGeom prst="rect">
            <a:avLst/>
          </a:prstGeom>
          <a:ln>
            <a:noFill/>
          </a:ln>
        </p:spPr>
      </p:pic>
      <p:pic>
        <p:nvPicPr>
          <p:cNvPr id="258" name="그림 25" descr=""/>
          <p:cNvPicPr/>
          <p:nvPr/>
        </p:nvPicPr>
        <p:blipFill>
          <a:blip r:embed="rId5"/>
          <a:stretch/>
        </p:blipFill>
        <p:spPr>
          <a:xfrm>
            <a:off x="425880" y="4631040"/>
            <a:ext cx="1877760" cy="748080"/>
          </a:xfrm>
          <a:prstGeom prst="rect">
            <a:avLst/>
          </a:prstGeom>
          <a:ln>
            <a:noFill/>
          </a:ln>
        </p:spPr>
      </p:pic>
      <p:pic>
        <p:nvPicPr>
          <p:cNvPr id="259" name="그림 26" descr=""/>
          <p:cNvPicPr/>
          <p:nvPr/>
        </p:nvPicPr>
        <p:blipFill>
          <a:blip r:embed="rId6"/>
          <a:stretch/>
        </p:blipFill>
        <p:spPr>
          <a:xfrm>
            <a:off x="7556760" y="2786400"/>
            <a:ext cx="1802880" cy="1051560"/>
          </a:xfrm>
          <a:prstGeom prst="rect">
            <a:avLst/>
          </a:prstGeom>
          <a:ln>
            <a:noFill/>
          </a:ln>
        </p:spPr>
      </p:pic>
      <p:pic>
        <p:nvPicPr>
          <p:cNvPr id="260" name="그림 27" descr=""/>
          <p:cNvPicPr/>
          <p:nvPr/>
        </p:nvPicPr>
        <p:blipFill>
          <a:blip r:embed="rId7"/>
          <a:stretch/>
        </p:blipFill>
        <p:spPr>
          <a:xfrm>
            <a:off x="2842920" y="2786400"/>
            <a:ext cx="1780920" cy="876240"/>
          </a:xfrm>
          <a:prstGeom prst="rect">
            <a:avLst/>
          </a:prstGeom>
          <a:ln>
            <a:noFill/>
          </a:ln>
        </p:spPr>
      </p:pic>
      <p:pic>
        <p:nvPicPr>
          <p:cNvPr id="261" name="그림 28" descr=""/>
          <p:cNvPicPr/>
          <p:nvPr/>
        </p:nvPicPr>
        <p:blipFill>
          <a:blip r:embed="rId8"/>
          <a:stretch/>
        </p:blipFill>
        <p:spPr>
          <a:xfrm>
            <a:off x="2916000" y="3873960"/>
            <a:ext cx="1626840" cy="609480"/>
          </a:xfrm>
          <a:prstGeom prst="rect">
            <a:avLst/>
          </a:prstGeom>
          <a:ln>
            <a:noFill/>
          </a:ln>
        </p:spPr>
      </p:pic>
      <p:pic>
        <p:nvPicPr>
          <p:cNvPr id="262" name="그림 29" descr=""/>
          <p:cNvPicPr/>
          <p:nvPr/>
        </p:nvPicPr>
        <p:blipFill>
          <a:blip r:embed="rId9"/>
          <a:stretch/>
        </p:blipFill>
        <p:spPr>
          <a:xfrm>
            <a:off x="3252240" y="4747680"/>
            <a:ext cx="954000" cy="966960"/>
          </a:xfrm>
          <a:prstGeom prst="rect">
            <a:avLst/>
          </a:prstGeom>
          <a:ln>
            <a:noFill/>
          </a:ln>
        </p:spPr>
      </p:pic>
      <p:sp>
        <p:nvSpPr>
          <p:cNvPr id="263" name="CustomShape 15"/>
          <p:cNvSpPr/>
          <p:nvPr/>
        </p:nvSpPr>
        <p:spPr>
          <a:xfrm>
            <a:off x="7652880" y="4284000"/>
            <a:ext cx="1758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맑은 고딕"/>
              </a:rPr>
              <a:t>OpenAPI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264" name="Line 16"/>
          <p:cNvSpPr/>
          <p:nvPr/>
        </p:nvSpPr>
        <p:spPr>
          <a:xfrm>
            <a:off x="7652520" y="4757040"/>
            <a:ext cx="175860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5" name="그림 30" descr=""/>
          <p:cNvPicPr/>
          <p:nvPr/>
        </p:nvPicPr>
        <p:blipFill>
          <a:blip r:embed="rId10"/>
          <a:stretch/>
        </p:blipFill>
        <p:spPr>
          <a:xfrm>
            <a:off x="7840800" y="4874040"/>
            <a:ext cx="1235160" cy="412920"/>
          </a:xfrm>
          <a:prstGeom prst="rect">
            <a:avLst/>
          </a:prstGeom>
          <a:ln>
            <a:noFill/>
          </a:ln>
        </p:spPr>
      </p:pic>
      <p:pic>
        <p:nvPicPr>
          <p:cNvPr id="266" name="그림 31" descr=""/>
          <p:cNvPicPr/>
          <p:nvPr/>
        </p:nvPicPr>
        <p:blipFill>
          <a:blip r:embed="rId11"/>
          <a:stretch/>
        </p:blipFill>
        <p:spPr>
          <a:xfrm>
            <a:off x="7725240" y="4560120"/>
            <a:ext cx="3422160" cy="1320840"/>
          </a:xfrm>
          <a:prstGeom prst="rect">
            <a:avLst/>
          </a:prstGeom>
          <a:ln>
            <a:noFill/>
          </a:ln>
        </p:spPr>
      </p:pic>
      <p:sp>
        <p:nvSpPr>
          <p:cNvPr id="267" name="Line 17"/>
          <p:cNvSpPr/>
          <p:nvPr/>
        </p:nvSpPr>
        <p:spPr>
          <a:xfrm>
            <a:off x="401760" y="1855800"/>
            <a:ext cx="908496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8"/>
          <p:cNvSpPr/>
          <p:nvPr/>
        </p:nvSpPr>
        <p:spPr>
          <a:xfrm>
            <a:off x="401760" y="861480"/>
            <a:ext cx="91659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Flask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기반 웹 인터페이스에서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YOLOv8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객체 검출 클래스를 이용해 실시간 프레임 처리 및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DB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로그 저장 과정을 통해 웹에서 그 결과를 확인할 수 있는 개발 환경을 구축하였습니다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269" name="CustomShape 19"/>
          <p:cNvSpPr/>
          <p:nvPr/>
        </p:nvSpPr>
        <p:spPr>
          <a:xfrm>
            <a:off x="6501240" y="21708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Ⅱ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서론</a:t>
            </a:r>
            <a:endParaRPr b="0" lang="en-US" sz="1110" spc="-1" strike="noStrike">
              <a:latin typeface="굴림"/>
            </a:endParaRPr>
          </a:p>
        </p:txBody>
      </p:sp>
      <p:grpSp>
        <p:nvGrpSpPr>
          <p:cNvPr id="270" name="Group 20"/>
          <p:cNvGrpSpPr/>
          <p:nvPr/>
        </p:nvGrpSpPr>
        <p:grpSpPr>
          <a:xfrm>
            <a:off x="546840" y="-34920"/>
            <a:ext cx="9045000" cy="758880"/>
            <a:chOff x="546840" y="-34920"/>
            <a:chExt cx="9045000" cy="758880"/>
          </a:xfrm>
        </p:grpSpPr>
        <p:sp>
          <p:nvSpPr>
            <p:cNvPr id="271" name="CustomShape 21"/>
            <p:cNvSpPr/>
            <p:nvPr/>
          </p:nvSpPr>
          <p:spPr>
            <a:xfrm>
              <a:off x="6501240" y="21708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Ⅱ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서론</a:t>
              </a:r>
              <a:endParaRPr b="0" lang="en-US" sz="1110" spc="-1" strike="noStrike">
                <a:latin typeface="굴림"/>
              </a:endParaRPr>
            </a:p>
          </p:txBody>
        </p:sp>
        <p:grpSp>
          <p:nvGrpSpPr>
            <p:cNvPr id="272" name="Group 22"/>
            <p:cNvGrpSpPr/>
            <p:nvPr/>
          </p:nvGrpSpPr>
          <p:grpSpPr>
            <a:xfrm>
              <a:off x="546840" y="-34920"/>
              <a:ext cx="9045000" cy="758880"/>
              <a:chOff x="546840" y="-34920"/>
              <a:chExt cx="9045000" cy="758880"/>
            </a:xfrm>
          </p:grpSpPr>
          <p:sp>
            <p:nvSpPr>
              <p:cNvPr id="273" name="CustomShape 23"/>
              <p:cNvSpPr/>
              <p:nvPr/>
            </p:nvSpPr>
            <p:spPr>
              <a:xfrm>
                <a:off x="546840" y="-34920"/>
                <a:ext cx="8904600" cy="758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50000"/>
                  </a:lnSpc>
                </a:pP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1. </a:t>
                </a: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개발 환경</a:t>
                </a:r>
                <a:endParaRPr b="0" lang="en-US" sz="2929" spc="-1" strike="noStrike">
                  <a:latin typeface="굴림"/>
                </a:endParaRPr>
              </a:p>
            </p:txBody>
          </p:sp>
          <p:sp>
            <p:nvSpPr>
              <p:cNvPr id="274" name="CustomShape 24"/>
              <p:cNvSpPr/>
              <p:nvPr/>
            </p:nvSpPr>
            <p:spPr>
              <a:xfrm>
                <a:off x="6501240" y="217080"/>
                <a:ext cx="3090600" cy="25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Ⅱ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서론</a:t>
                </a:r>
                <a:endParaRPr b="0" lang="en-US" sz="1110" spc="-1" strike="noStrike">
                  <a:latin typeface="굴림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 hidden="1"/>
          <p:cNvSpPr/>
          <p:nvPr/>
        </p:nvSpPr>
        <p:spPr>
          <a:xfrm>
            <a:off x="0" y="1014480"/>
            <a:ext cx="1289520" cy="128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437760" y="868320"/>
            <a:ext cx="332640" cy="2098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돋움"/>
              </a:rPr>
              <a:t>커스텀</a:t>
            </a: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돋움"/>
              </a:rPr>
              <a:t>모델</a:t>
            </a: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돋움"/>
              </a:rPr>
              <a:t>학습</a:t>
            </a: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돋움"/>
              </a:rPr>
              <a:t>프로그램</a:t>
            </a: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437760" y="2991960"/>
            <a:ext cx="332640" cy="3239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맑은 고딕"/>
              </a:rPr>
              <a:t>웹 </a:t>
            </a: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맑은 고딕"/>
              </a:rPr>
              <a:t>인터페이스</a:t>
            </a: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0000"/>
                </a:solidFill>
                <a:latin typeface="Arial"/>
                <a:ea typeface="맑은 고딕"/>
              </a:rPr>
              <a:t>구현</a:t>
            </a: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굴림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6501240" y="21708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Ⅱ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서론</a:t>
            </a:r>
            <a:endParaRPr b="0" lang="en-US" sz="1110" spc="-1" strike="noStrike">
              <a:latin typeface="굴림"/>
            </a:endParaRPr>
          </a:p>
        </p:txBody>
      </p:sp>
      <p:grpSp>
        <p:nvGrpSpPr>
          <p:cNvPr id="279" name="Group 5"/>
          <p:cNvGrpSpPr/>
          <p:nvPr/>
        </p:nvGrpSpPr>
        <p:grpSpPr>
          <a:xfrm>
            <a:off x="546840" y="-34920"/>
            <a:ext cx="9045000" cy="758880"/>
            <a:chOff x="546840" y="-34920"/>
            <a:chExt cx="9045000" cy="758880"/>
          </a:xfrm>
        </p:grpSpPr>
        <p:sp>
          <p:nvSpPr>
            <p:cNvPr id="280" name="CustomShape 6"/>
            <p:cNvSpPr/>
            <p:nvPr/>
          </p:nvSpPr>
          <p:spPr>
            <a:xfrm>
              <a:off x="6501240" y="21708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Ⅱ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서론</a:t>
              </a:r>
              <a:endParaRPr b="0" lang="en-US" sz="1110" spc="-1" strike="noStrike">
                <a:latin typeface="굴림"/>
              </a:endParaRPr>
            </a:p>
          </p:txBody>
        </p:sp>
        <p:grpSp>
          <p:nvGrpSpPr>
            <p:cNvPr id="281" name="Group 7"/>
            <p:cNvGrpSpPr/>
            <p:nvPr/>
          </p:nvGrpSpPr>
          <p:grpSpPr>
            <a:xfrm>
              <a:off x="546840" y="-34920"/>
              <a:ext cx="9045000" cy="758880"/>
              <a:chOff x="546840" y="-34920"/>
              <a:chExt cx="9045000" cy="758880"/>
            </a:xfrm>
          </p:grpSpPr>
          <p:sp>
            <p:nvSpPr>
              <p:cNvPr id="282" name="CustomShape 8"/>
              <p:cNvSpPr/>
              <p:nvPr/>
            </p:nvSpPr>
            <p:spPr>
              <a:xfrm>
                <a:off x="546840" y="-34920"/>
                <a:ext cx="8904600" cy="758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50000"/>
                  </a:lnSpc>
                </a:pP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2. </a:t>
                </a: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아키텍처 설계</a:t>
                </a:r>
                <a:endParaRPr b="0" lang="en-US" sz="2929" spc="-1" strike="noStrike">
                  <a:latin typeface="굴림"/>
                </a:endParaRPr>
              </a:p>
            </p:txBody>
          </p:sp>
          <p:sp>
            <p:nvSpPr>
              <p:cNvPr id="283" name="CustomShape 9"/>
              <p:cNvSpPr/>
              <p:nvPr/>
            </p:nvSpPr>
            <p:spPr>
              <a:xfrm>
                <a:off x="6501240" y="217080"/>
                <a:ext cx="3090600" cy="25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Ⅱ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서론</a:t>
                </a:r>
                <a:endParaRPr b="0" lang="en-US" sz="1110" spc="-1" strike="noStrike">
                  <a:latin typeface="굴림"/>
                </a:endParaRPr>
              </a:p>
            </p:txBody>
          </p:sp>
        </p:grpSp>
      </p:grpSp>
      <p:pic>
        <p:nvPicPr>
          <p:cNvPr id="284" name="그림 1" descr=""/>
          <p:cNvPicPr/>
          <p:nvPr/>
        </p:nvPicPr>
        <p:blipFill>
          <a:blip r:embed="rId1"/>
          <a:stretch/>
        </p:blipFill>
        <p:spPr>
          <a:xfrm>
            <a:off x="770760" y="869400"/>
            <a:ext cx="8711640" cy="54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 hidden="1"/>
          <p:cNvSpPr/>
          <p:nvPr/>
        </p:nvSpPr>
        <p:spPr>
          <a:xfrm>
            <a:off x="0" y="1014480"/>
            <a:ext cx="1289520" cy="128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86" name="그림 7" descr=""/>
          <p:cNvPicPr/>
          <p:nvPr/>
        </p:nvPicPr>
        <p:blipFill>
          <a:blip r:embed="rId1"/>
          <a:stretch/>
        </p:blipFill>
        <p:spPr>
          <a:xfrm>
            <a:off x="371520" y="873720"/>
            <a:ext cx="9102960" cy="5568120"/>
          </a:xfrm>
          <a:prstGeom prst="rect">
            <a:avLst/>
          </a:prstGeom>
          <a:ln>
            <a:noFill/>
          </a:ln>
        </p:spPr>
      </p:pic>
      <p:grpSp>
        <p:nvGrpSpPr>
          <p:cNvPr id="287" name="Group 2"/>
          <p:cNvGrpSpPr/>
          <p:nvPr/>
        </p:nvGrpSpPr>
        <p:grpSpPr>
          <a:xfrm>
            <a:off x="546840" y="-34920"/>
            <a:ext cx="9045000" cy="758880"/>
            <a:chOff x="546840" y="-34920"/>
            <a:chExt cx="9045000" cy="758880"/>
          </a:xfrm>
        </p:grpSpPr>
        <p:sp>
          <p:nvSpPr>
            <p:cNvPr id="288" name="CustomShape 3"/>
            <p:cNvSpPr/>
            <p:nvPr/>
          </p:nvSpPr>
          <p:spPr>
            <a:xfrm>
              <a:off x="6501240" y="21708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Ⅱ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서론</a:t>
              </a:r>
              <a:endParaRPr b="0" lang="en-US" sz="1110" spc="-1" strike="noStrike">
                <a:latin typeface="굴림"/>
              </a:endParaRPr>
            </a:p>
          </p:txBody>
        </p:sp>
        <p:grpSp>
          <p:nvGrpSpPr>
            <p:cNvPr id="289" name="Group 4"/>
            <p:cNvGrpSpPr/>
            <p:nvPr/>
          </p:nvGrpSpPr>
          <p:grpSpPr>
            <a:xfrm>
              <a:off x="546840" y="-34920"/>
              <a:ext cx="9045000" cy="758880"/>
              <a:chOff x="546840" y="-34920"/>
              <a:chExt cx="9045000" cy="758880"/>
            </a:xfrm>
          </p:grpSpPr>
          <p:sp>
            <p:nvSpPr>
              <p:cNvPr id="290" name="CustomShape 5"/>
              <p:cNvSpPr/>
              <p:nvPr/>
            </p:nvSpPr>
            <p:spPr>
              <a:xfrm>
                <a:off x="546840" y="-34920"/>
                <a:ext cx="8904600" cy="758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50000"/>
                  </a:lnSpc>
                </a:pP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3. WBS – </a:t>
                </a: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업무 분류 체계</a:t>
                </a:r>
                <a:endParaRPr b="0" lang="en-US" sz="2929" spc="-1" strike="noStrike">
                  <a:latin typeface="굴림"/>
                </a:endParaRPr>
              </a:p>
            </p:txBody>
          </p:sp>
          <p:sp>
            <p:nvSpPr>
              <p:cNvPr id="291" name="CustomShape 6"/>
              <p:cNvSpPr/>
              <p:nvPr/>
            </p:nvSpPr>
            <p:spPr>
              <a:xfrm>
                <a:off x="6501240" y="217080"/>
                <a:ext cx="3090600" cy="25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Ⅱ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서론</a:t>
                </a:r>
                <a:endParaRPr b="0" lang="en-US" sz="1110" spc="-1" strike="noStrike">
                  <a:latin typeface="굴림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 0" descr=""/>
          <p:cNvPicPr/>
          <p:nvPr/>
        </p:nvPicPr>
        <p:blipFill>
          <a:blip r:embed="rId1"/>
          <a:stretch/>
        </p:blipFill>
        <p:spPr>
          <a:xfrm>
            <a:off x="7457760" y="-3240"/>
            <a:ext cx="2468160" cy="6857640"/>
          </a:xfrm>
          <a:prstGeom prst="rect">
            <a:avLst/>
          </a:prstGeom>
          <a:ln>
            <a:noFill/>
          </a:ln>
        </p:spPr>
      </p:pic>
      <p:sp>
        <p:nvSpPr>
          <p:cNvPr id="293" name="CustomShape 1"/>
          <p:cNvSpPr/>
          <p:nvPr/>
        </p:nvSpPr>
        <p:spPr>
          <a:xfrm>
            <a:off x="917280" y="1914480"/>
            <a:ext cx="29520" cy="351504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"/>
          <p:cNvSpPr/>
          <p:nvPr/>
        </p:nvSpPr>
        <p:spPr>
          <a:xfrm>
            <a:off x="1100880" y="2312640"/>
            <a:ext cx="524520" cy="3672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3"/>
          <p:cNvSpPr/>
          <p:nvPr/>
        </p:nvSpPr>
        <p:spPr>
          <a:xfrm>
            <a:off x="763560" y="2122920"/>
            <a:ext cx="336960" cy="41616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56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4"/>
          <p:cNvSpPr/>
          <p:nvPr/>
        </p:nvSpPr>
        <p:spPr>
          <a:xfrm>
            <a:off x="880560" y="2192040"/>
            <a:ext cx="10296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2132"/>
              </a:lnSpc>
            </a:pPr>
            <a:r>
              <a:rPr b="1" lang="en-US" sz="2129" spc="-63" strike="noStrike">
                <a:solidFill>
                  <a:srgbClr val="272525"/>
                </a:solidFill>
                <a:latin typeface="Inter"/>
                <a:ea typeface="Inter"/>
              </a:rPr>
              <a:t>1</a:t>
            </a:r>
            <a:endParaRPr b="0" lang="en-US" sz="2129" spc="-1" strike="noStrike">
              <a:latin typeface="굴림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1641600" y="2102400"/>
            <a:ext cx="187416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222"/>
              </a:lnSpc>
            </a:pPr>
            <a:r>
              <a:rPr b="1" lang="en-US" sz="1779" spc="-55" strike="noStrike">
                <a:solidFill>
                  <a:srgbClr val="272525"/>
                </a:solidFill>
                <a:latin typeface="나눔스퀘어_ac Bold"/>
                <a:ea typeface="Inter"/>
              </a:rPr>
              <a:t>치안 강화</a:t>
            </a:r>
            <a:endParaRPr b="0" lang="en-US" sz="1779" spc="-1" strike="noStrike">
              <a:latin typeface="굴림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1598760" y="2393640"/>
            <a:ext cx="523080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132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공공장소에서 발생할 수 있는 다양한 응급 상황을 자동으로 감지하여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ts val="2132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즉각 대응할 수 있습니다</a:t>
            </a:r>
            <a:r>
              <a:rPr b="0" lang="en-US" sz="12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299" name="CustomShape 7"/>
          <p:cNvSpPr/>
          <p:nvPr/>
        </p:nvSpPr>
        <p:spPr>
          <a:xfrm>
            <a:off x="1100880" y="3546000"/>
            <a:ext cx="524520" cy="3672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8"/>
          <p:cNvSpPr/>
          <p:nvPr/>
        </p:nvSpPr>
        <p:spPr>
          <a:xfrm>
            <a:off x="763560" y="3356280"/>
            <a:ext cx="336960" cy="41616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56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9"/>
          <p:cNvSpPr/>
          <p:nvPr/>
        </p:nvSpPr>
        <p:spPr>
          <a:xfrm>
            <a:off x="864720" y="3425760"/>
            <a:ext cx="13464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2132"/>
              </a:lnSpc>
            </a:pPr>
            <a:r>
              <a:rPr b="1" lang="en-US" sz="2129" spc="-63" strike="noStrike">
                <a:solidFill>
                  <a:srgbClr val="272525"/>
                </a:solidFill>
                <a:latin typeface="Inter"/>
                <a:ea typeface="Inter"/>
              </a:rPr>
              <a:t>2</a:t>
            </a:r>
            <a:endParaRPr b="0" lang="en-US" sz="2129" spc="-1" strike="noStrike">
              <a:latin typeface="굴림"/>
            </a:endParaRPr>
          </a:p>
        </p:txBody>
      </p:sp>
      <p:sp>
        <p:nvSpPr>
          <p:cNvPr id="302" name="CustomShape 10"/>
          <p:cNvSpPr/>
          <p:nvPr/>
        </p:nvSpPr>
        <p:spPr>
          <a:xfrm>
            <a:off x="1636200" y="3345840"/>
            <a:ext cx="187416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222"/>
              </a:lnSpc>
            </a:pPr>
            <a:r>
              <a:rPr b="1" lang="en-US" sz="1779" spc="-55" strike="noStrike">
                <a:solidFill>
                  <a:srgbClr val="272525"/>
                </a:solidFill>
                <a:latin typeface="Inter"/>
                <a:ea typeface="맑은 고딕"/>
              </a:rPr>
              <a:t>효율성 증가</a:t>
            </a:r>
            <a:endParaRPr b="0" lang="en-US" sz="1779" spc="-1" strike="noStrike">
              <a:latin typeface="굴림"/>
            </a:endParaRPr>
          </a:p>
        </p:txBody>
      </p:sp>
      <p:sp>
        <p:nvSpPr>
          <p:cNvPr id="303" name="CustomShape 11"/>
          <p:cNvSpPr/>
          <p:nvPr/>
        </p:nvSpPr>
        <p:spPr>
          <a:xfrm>
            <a:off x="1598760" y="3603240"/>
            <a:ext cx="523080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132"/>
              </a:lnSpc>
            </a:pPr>
            <a:r>
              <a:rPr b="0" lang="en-US" sz="12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경찰 및 보안 인력의 효율적 운영과 비용 절감의 효과를 기대할 수 있습니다</a:t>
            </a:r>
            <a:r>
              <a:rPr b="0" lang="en-US" sz="12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.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304" name="CustomShape 12"/>
          <p:cNvSpPr/>
          <p:nvPr/>
        </p:nvSpPr>
        <p:spPr>
          <a:xfrm>
            <a:off x="1100880" y="4779360"/>
            <a:ext cx="524520" cy="3672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3"/>
          <p:cNvSpPr/>
          <p:nvPr/>
        </p:nvSpPr>
        <p:spPr>
          <a:xfrm>
            <a:off x="763560" y="4589640"/>
            <a:ext cx="336960" cy="416160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56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4"/>
          <p:cNvSpPr/>
          <p:nvPr/>
        </p:nvSpPr>
        <p:spPr>
          <a:xfrm>
            <a:off x="861480" y="4659120"/>
            <a:ext cx="14112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2132"/>
              </a:lnSpc>
            </a:pPr>
            <a:r>
              <a:rPr b="1" lang="en-US" sz="2129" spc="-63" strike="noStrike">
                <a:solidFill>
                  <a:srgbClr val="272525"/>
                </a:solidFill>
                <a:latin typeface="Inter"/>
                <a:ea typeface="Inter"/>
              </a:rPr>
              <a:t>3</a:t>
            </a:r>
            <a:endParaRPr b="0" lang="en-US" sz="2129" spc="-1" strike="noStrike">
              <a:latin typeface="굴림"/>
            </a:endParaRPr>
          </a:p>
        </p:txBody>
      </p:sp>
      <p:sp>
        <p:nvSpPr>
          <p:cNvPr id="307" name="CustomShape 15"/>
          <p:cNvSpPr/>
          <p:nvPr/>
        </p:nvSpPr>
        <p:spPr>
          <a:xfrm>
            <a:off x="1627560" y="4541400"/>
            <a:ext cx="187416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222"/>
              </a:lnSpc>
            </a:pPr>
            <a:r>
              <a:rPr b="1" lang="en-US" sz="1779" spc="-55" strike="noStrike">
                <a:solidFill>
                  <a:srgbClr val="272525"/>
                </a:solidFill>
                <a:latin typeface="Inter"/>
                <a:ea typeface="Inter"/>
              </a:rPr>
              <a:t>커스텀 학습</a:t>
            </a:r>
            <a:endParaRPr b="0" lang="en-US" sz="1779" spc="-1" strike="noStrike">
              <a:latin typeface="굴림"/>
            </a:endParaRPr>
          </a:p>
        </p:txBody>
      </p:sp>
      <p:sp>
        <p:nvSpPr>
          <p:cNvPr id="308" name="CustomShape 16"/>
          <p:cNvSpPr/>
          <p:nvPr/>
        </p:nvSpPr>
        <p:spPr>
          <a:xfrm>
            <a:off x="1598760" y="4851000"/>
            <a:ext cx="523080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132"/>
              </a:lnSpc>
            </a:pPr>
            <a:r>
              <a:rPr b="0" lang="en-US" sz="12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각 </a:t>
            </a:r>
            <a:r>
              <a:rPr b="0" lang="en-US" sz="12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CCTV</a:t>
            </a:r>
            <a:r>
              <a:rPr b="0" lang="en-US" sz="12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별로 커스텀 학습을 통해 이상 행동 객체 검출 정확도를 향상시킵니다</a:t>
            </a:r>
            <a:r>
              <a:rPr b="0" lang="en-US" sz="12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.</a:t>
            </a:r>
            <a:endParaRPr b="0" lang="en-US" sz="1200" spc="-1" strike="noStrike">
              <a:latin typeface="굴림"/>
            </a:endParaRPr>
          </a:p>
        </p:txBody>
      </p:sp>
      <p:grpSp>
        <p:nvGrpSpPr>
          <p:cNvPr id="309" name="Group 17"/>
          <p:cNvGrpSpPr/>
          <p:nvPr/>
        </p:nvGrpSpPr>
        <p:grpSpPr>
          <a:xfrm>
            <a:off x="546840" y="-34920"/>
            <a:ext cx="9045000" cy="758880"/>
            <a:chOff x="546840" y="-34920"/>
            <a:chExt cx="9045000" cy="758880"/>
          </a:xfrm>
        </p:grpSpPr>
        <p:sp>
          <p:nvSpPr>
            <p:cNvPr id="310" name="CustomShape 18"/>
            <p:cNvSpPr/>
            <p:nvPr/>
          </p:nvSpPr>
          <p:spPr>
            <a:xfrm>
              <a:off x="546840" y="-34920"/>
              <a:ext cx="8904600" cy="758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50000"/>
                </a:lnSpc>
              </a:pP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4.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프로젝트 목표</a:t>
              </a:r>
              <a:endParaRPr b="0" lang="en-US" sz="2929" spc="-1" strike="noStrike">
                <a:latin typeface="굴림"/>
              </a:endParaRPr>
            </a:p>
          </p:txBody>
        </p:sp>
        <p:sp>
          <p:nvSpPr>
            <p:cNvPr id="311" name="CustomShape 19"/>
            <p:cNvSpPr/>
            <p:nvPr/>
          </p:nvSpPr>
          <p:spPr>
            <a:xfrm>
              <a:off x="6501240" y="21708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Ⅱ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서론</a:t>
              </a:r>
              <a:endParaRPr b="0" lang="en-US" sz="1110" spc="-1" strike="noStrike">
                <a:latin typeface="굴림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 1"/>
          <p:cNvGrpSpPr/>
          <p:nvPr/>
        </p:nvGrpSpPr>
        <p:grpSpPr>
          <a:xfrm>
            <a:off x="0" y="0"/>
            <a:ext cx="9905760" cy="6857640"/>
            <a:chOff x="0" y="0"/>
            <a:chExt cx="9905760" cy="6857640"/>
          </a:xfrm>
        </p:grpSpPr>
        <p:sp>
          <p:nvSpPr>
            <p:cNvPr id="313" name="CustomShape 2"/>
            <p:cNvSpPr/>
            <p:nvPr/>
          </p:nvSpPr>
          <p:spPr>
            <a:xfrm>
              <a:off x="0" y="0"/>
              <a:ext cx="9905760" cy="6857640"/>
            </a:xfrm>
            <a:prstGeom prst="rect">
              <a:avLst/>
            </a:prstGeom>
            <a:solidFill>
              <a:srgbClr val="f6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14" name="Image 0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9905760" cy="2314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5" name="CustomShape 3"/>
            <p:cNvSpPr/>
            <p:nvPr/>
          </p:nvSpPr>
          <p:spPr>
            <a:xfrm>
              <a:off x="2851560" y="3156480"/>
              <a:ext cx="3760920" cy="57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ts val="4442"/>
                </a:lnSpc>
              </a:pP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Ⅲ</a:t>
              </a: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. </a:t>
              </a: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본론 </a:t>
              </a:r>
              <a:endParaRPr b="0" lang="en-US" sz="3600" spc="-1" strike="noStrike">
                <a:latin typeface="굴림"/>
              </a:endParaRPr>
            </a:p>
          </p:txBody>
        </p:sp>
        <p:sp>
          <p:nvSpPr>
            <p:cNvPr id="316" name="CustomShape 4"/>
            <p:cNvSpPr/>
            <p:nvPr/>
          </p:nvSpPr>
          <p:spPr>
            <a:xfrm>
              <a:off x="1599480" y="639000"/>
              <a:ext cx="124560" cy="24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5"/>
            <p:cNvSpPr/>
            <p:nvPr/>
          </p:nvSpPr>
          <p:spPr>
            <a:xfrm>
              <a:off x="1599480" y="1019880"/>
              <a:ext cx="124560" cy="24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6"/>
            <p:cNvSpPr/>
            <p:nvPr/>
          </p:nvSpPr>
          <p:spPr>
            <a:xfrm>
              <a:off x="3251160" y="3881160"/>
              <a:ext cx="5007600" cy="2038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4160" rIns="74160" tIns="37080" bIns="37080">
              <a:noAutofit/>
            </a:bodyPr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1. Yolov8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커스텀 모델 학습 프로그램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2.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이상 행동 감지 및 처리 시스템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3. DB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관리 및 저장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4. Flask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웹 인터페이스 구성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5.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웹 화면 설명</a:t>
              </a:r>
              <a:endParaRPr b="0" lang="en-US" sz="1950" spc="-1" strike="noStrike">
                <a:latin typeface="굴림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그림 4" descr=""/>
          <p:cNvPicPr/>
          <p:nvPr/>
        </p:nvPicPr>
        <p:blipFill>
          <a:blip r:embed="rId1"/>
          <a:stretch/>
        </p:blipFill>
        <p:spPr>
          <a:xfrm>
            <a:off x="1368000" y="823320"/>
            <a:ext cx="2694960" cy="1484280"/>
          </a:xfrm>
          <a:prstGeom prst="rect">
            <a:avLst/>
          </a:prstGeom>
          <a:ln>
            <a:noFill/>
          </a:ln>
        </p:spPr>
      </p:pic>
      <p:pic>
        <p:nvPicPr>
          <p:cNvPr id="320" name="그림 5" descr=""/>
          <p:cNvPicPr/>
          <p:nvPr/>
        </p:nvPicPr>
        <p:blipFill>
          <a:blip r:embed="rId2"/>
          <a:stretch/>
        </p:blipFill>
        <p:spPr>
          <a:xfrm>
            <a:off x="1368000" y="2400840"/>
            <a:ext cx="2694960" cy="1484280"/>
          </a:xfrm>
          <a:prstGeom prst="rect">
            <a:avLst/>
          </a:prstGeom>
          <a:ln>
            <a:noFill/>
          </a:ln>
        </p:spPr>
      </p:pic>
      <p:pic>
        <p:nvPicPr>
          <p:cNvPr id="321" name="그림 6" descr=""/>
          <p:cNvPicPr/>
          <p:nvPr/>
        </p:nvPicPr>
        <p:blipFill>
          <a:blip r:embed="rId3"/>
          <a:stretch/>
        </p:blipFill>
        <p:spPr>
          <a:xfrm>
            <a:off x="1368000" y="3978360"/>
            <a:ext cx="2694960" cy="1484280"/>
          </a:xfrm>
          <a:prstGeom prst="rect">
            <a:avLst/>
          </a:prstGeom>
          <a:ln>
            <a:noFill/>
          </a:ln>
        </p:spPr>
      </p:pic>
      <p:pic>
        <p:nvPicPr>
          <p:cNvPr id="322" name="그림 7" descr=""/>
          <p:cNvPicPr/>
          <p:nvPr/>
        </p:nvPicPr>
        <p:blipFill>
          <a:blip r:embed="rId4"/>
          <a:stretch/>
        </p:blipFill>
        <p:spPr>
          <a:xfrm>
            <a:off x="5071320" y="823320"/>
            <a:ext cx="3591360" cy="1945080"/>
          </a:xfrm>
          <a:prstGeom prst="rect">
            <a:avLst/>
          </a:prstGeom>
          <a:ln>
            <a:noFill/>
          </a:ln>
        </p:spPr>
      </p:pic>
      <p:pic>
        <p:nvPicPr>
          <p:cNvPr id="323" name="그림 9" descr=""/>
          <p:cNvPicPr/>
          <p:nvPr/>
        </p:nvPicPr>
        <p:blipFill>
          <a:blip r:embed="rId5"/>
          <a:stretch/>
        </p:blipFill>
        <p:spPr>
          <a:xfrm>
            <a:off x="5071320" y="2959200"/>
            <a:ext cx="3591360" cy="249948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482760" y="5649480"/>
            <a:ext cx="91659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▶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메인 앱에 탭별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GUI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생성하고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state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클래스로 상태 관리 객체를 생성합니다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16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▶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프로젝트 별로 데이터셋과 학습 모델 경로 지정할 수 있게 하였습니다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325" name="Line 2"/>
          <p:cNvSpPr/>
          <p:nvPr/>
        </p:nvSpPr>
        <p:spPr>
          <a:xfrm>
            <a:off x="512640" y="5582520"/>
            <a:ext cx="908496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6" name="Group 3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327" name="CustomShape 4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Ⅲ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본론</a:t>
              </a:r>
              <a:endParaRPr b="0" lang="en-US" sz="1110" spc="-1" strike="noStrike">
                <a:latin typeface="굴림"/>
              </a:endParaRPr>
            </a:p>
          </p:txBody>
        </p:sp>
        <p:grpSp>
          <p:nvGrpSpPr>
            <p:cNvPr id="328" name="Group 5"/>
            <p:cNvGrpSpPr/>
            <p:nvPr/>
          </p:nvGrpSpPr>
          <p:grpSpPr>
            <a:xfrm>
              <a:off x="482760" y="85320"/>
              <a:ext cx="9106200" cy="536040"/>
              <a:chOff x="482760" y="85320"/>
              <a:chExt cx="9106200" cy="536040"/>
            </a:xfrm>
          </p:grpSpPr>
          <p:sp>
            <p:nvSpPr>
              <p:cNvPr id="329" name="CustomShape 6"/>
              <p:cNvSpPr/>
              <p:nvPr/>
            </p:nvSpPr>
            <p:spPr>
              <a:xfrm>
                <a:off x="6498360" y="182520"/>
                <a:ext cx="3090600" cy="25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Ⅲ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본론</a:t>
                </a:r>
                <a:endParaRPr b="0" lang="en-US" sz="1110" spc="-1" strike="noStrike">
                  <a:latin typeface="굴림"/>
                </a:endParaRPr>
              </a:p>
            </p:txBody>
          </p:sp>
          <p:grpSp>
            <p:nvGrpSpPr>
              <p:cNvPr id="330" name="Group 7"/>
              <p:cNvGrpSpPr/>
              <p:nvPr/>
            </p:nvGrpSpPr>
            <p:grpSpPr>
              <a:xfrm>
                <a:off x="482760" y="85320"/>
                <a:ext cx="9106200" cy="536040"/>
                <a:chOff x="482760" y="85320"/>
                <a:chExt cx="9106200" cy="536040"/>
              </a:xfrm>
            </p:grpSpPr>
            <p:sp>
              <p:nvSpPr>
                <p:cNvPr id="331" name="CustomShape 8"/>
                <p:cNvSpPr/>
                <p:nvPr/>
              </p:nvSpPr>
              <p:spPr>
                <a:xfrm>
                  <a:off x="6498360" y="182520"/>
                  <a:ext cx="3090600" cy="2599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spAutoFit/>
                </a:bodyPr>
                <a:p>
                  <a:pPr algn="r">
                    <a:lnSpc>
                      <a:spcPct val="100000"/>
                    </a:lnSpc>
                  </a:pPr>
                  <a:r>
                    <a:rPr b="1" lang="en-US" sz="1110" spc="-1" strike="noStrike">
                      <a:solidFill>
                        <a:srgbClr val="808080"/>
                      </a:solidFill>
                      <a:latin typeface="맑은 고딕"/>
                      <a:ea typeface="맑은 고딕"/>
                    </a:rPr>
                    <a:t>Ⅲ</a:t>
                  </a:r>
                  <a:r>
                    <a:rPr b="1" lang="en-US" sz="1110" spc="-1" strike="noStrike">
                      <a:solidFill>
                        <a:srgbClr val="808080"/>
                      </a:solidFill>
                      <a:latin typeface="맑은 고딕"/>
                      <a:ea typeface="맑은 고딕"/>
                    </a:rPr>
                    <a:t>. </a:t>
                  </a:r>
                  <a:r>
                    <a:rPr b="1" lang="en-US" sz="1110" spc="-1" strike="noStrike">
                      <a:solidFill>
                        <a:srgbClr val="808080"/>
                      </a:solidFill>
                      <a:latin typeface="맑은 고딕"/>
                      <a:ea typeface="맑은 고딕"/>
                    </a:rPr>
                    <a:t>본론</a:t>
                  </a:r>
                  <a:endParaRPr b="0" lang="en-US" sz="1110" spc="-1" strike="noStrike">
                    <a:latin typeface="굴림"/>
                  </a:endParaRPr>
                </a:p>
              </p:txBody>
            </p:sp>
            <p:sp>
              <p:nvSpPr>
                <p:cNvPr id="332" name="CustomShape 9"/>
                <p:cNvSpPr/>
                <p:nvPr/>
              </p:nvSpPr>
              <p:spPr>
                <a:xfrm>
                  <a:off x="482760" y="85320"/>
                  <a:ext cx="8100000" cy="536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929" spc="-1" strike="noStrike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1</a:t>
                  </a:r>
                  <a:r>
                    <a:rPr b="0" lang="en-US" sz="2000" spc="-1" strike="noStrike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-1</a:t>
                  </a:r>
                  <a:r>
                    <a:rPr b="0" lang="en-US" sz="2929" spc="-1" strike="noStrike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. YOLOv8 </a:t>
                  </a:r>
                  <a:r>
                    <a:rPr b="0" lang="en-US" sz="2929" spc="-1" strike="noStrike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커스텀 모델 학습 프로그램</a:t>
                  </a:r>
                  <a:endParaRPr b="0" lang="en-US" sz="2929" spc="-1" strike="noStrike">
                    <a:latin typeface="굴림"/>
                  </a:endParaRPr>
                </a:p>
              </p:txBody>
            </p:sp>
          </p:grp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64360" y="24120"/>
            <a:ext cx="2841120" cy="7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4634f"/>
                </a:solidFill>
                <a:latin typeface="나눔고딕 ExtraBold"/>
                <a:ea typeface="나눔고딕 ExtraBold"/>
              </a:rPr>
              <a:t>Contents</a:t>
            </a:r>
            <a:r>
              <a:rPr b="0" lang="en-US" sz="3200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목차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336680" y="1364760"/>
            <a:ext cx="3476160" cy="21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>
            <a:noAutofit/>
          </a:bodyPr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Ⅰ</a:t>
            </a: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. </a:t>
            </a: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개요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1. Smart CCTV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란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?!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2.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사회적 분석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3.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시장 분석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4.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국가적 과제와 니즈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5.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커스텀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Smart CCTV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필요성</a:t>
            </a:r>
            <a:endParaRPr b="0" lang="en-US" sz="1469" spc="-1" strike="noStrike">
              <a:latin typeface="굴림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5473440" y="3943080"/>
            <a:ext cx="2089440" cy="163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>
            <a:noAutofit/>
          </a:bodyPr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Ⅳ</a:t>
            </a: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. </a:t>
            </a: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결론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1.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시행착오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2.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향후 계획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endParaRPr b="0" lang="en-US" sz="1469" spc="-1" strike="noStrike">
              <a:latin typeface="굴림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1418760" y="3803760"/>
            <a:ext cx="2697480" cy="14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>
            <a:noAutofit/>
          </a:bodyPr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Ⅱ</a:t>
            </a: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. </a:t>
            </a: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서론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1.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개발환경 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2.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아키텍처 설계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3. WBS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4.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프로젝트 목표</a:t>
            </a:r>
            <a:endParaRPr b="0" lang="en-US" sz="1469" spc="-1" strike="noStrike">
              <a:latin typeface="굴림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5473440" y="1344960"/>
            <a:ext cx="4052520" cy="21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4160" rIns="74160" tIns="37080" bIns="37080">
            <a:noAutofit/>
          </a:bodyPr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Ⅲ</a:t>
            </a: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. </a:t>
            </a:r>
            <a:r>
              <a:rPr b="0" lang="en-US" sz="1469" spc="-1" strike="noStrike">
                <a:solidFill>
                  <a:srgbClr val="000000"/>
                </a:solidFill>
                <a:latin typeface="나눔고딕 ExtraBold"/>
                <a:ea typeface="나눔고딕 ExtraBold"/>
              </a:rPr>
              <a:t>본론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1. Yolov8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커스텀 모델 학습 프로그램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2. </a:t>
            </a:r>
            <a:r>
              <a:rPr b="0" lang="en-US" sz="1300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이상 행동 감지 및 처리 시스템</a:t>
            </a:r>
            <a:endParaRPr b="0" lang="en-US" sz="13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3. DB </a:t>
            </a:r>
            <a:r>
              <a:rPr b="0" lang="en-US" sz="13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관리 및 저장</a:t>
            </a:r>
            <a:endParaRPr b="0" lang="en-US" sz="13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4. Flask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나눔스퀘어_ac Bold"/>
              </a:rPr>
              <a:t>웹 인터페이스 구성</a:t>
            </a:r>
            <a:endParaRPr b="0" lang="en-US" sz="1469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5. </a:t>
            </a:r>
            <a:r>
              <a:rPr b="0" lang="en-US" sz="1469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웹 화면 설명</a:t>
            </a:r>
            <a:endParaRPr b="0" lang="en-US" sz="1469" spc="-1" strike="noStrike">
              <a:latin typeface="굴림"/>
            </a:endParaRPr>
          </a:p>
        </p:txBody>
      </p:sp>
      <p:sp>
        <p:nvSpPr>
          <p:cNvPr id="130" name="Line 6"/>
          <p:cNvSpPr/>
          <p:nvPr/>
        </p:nvSpPr>
        <p:spPr>
          <a:xfrm>
            <a:off x="4820400" y="1485360"/>
            <a:ext cx="0" cy="4426560"/>
          </a:xfrm>
          <a:prstGeom prst="line">
            <a:avLst/>
          </a:prstGeom>
          <a:ln w="25560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72320" y="5659920"/>
            <a:ext cx="916596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▶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Yolov8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모델 지정 및 에폭 수치를 지정한 후 학습합니다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334" name="Line 2"/>
          <p:cNvSpPr/>
          <p:nvPr/>
        </p:nvSpPr>
        <p:spPr>
          <a:xfrm>
            <a:off x="512640" y="5582520"/>
            <a:ext cx="908496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5" name="Group 3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336" name="CustomShape 4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Ⅲ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본론</a:t>
              </a:r>
              <a:endParaRPr b="0" lang="en-US" sz="1110" spc="-1" strike="noStrike">
                <a:latin typeface="굴림"/>
              </a:endParaRPr>
            </a:p>
          </p:txBody>
        </p:sp>
        <p:grpSp>
          <p:nvGrpSpPr>
            <p:cNvPr id="337" name="Group 5"/>
            <p:cNvGrpSpPr/>
            <p:nvPr/>
          </p:nvGrpSpPr>
          <p:grpSpPr>
            <a:xfrm>
              <a:off x="482760" y="85320"/>
              <a:ext cx="9106200" cy="536040"/>
              <a:chOff x="482760" y="85320"/>
              <a:chExt cx="9106200" cy="536040"/>
            </a:xfrm>
          </p:grpSpPr>
          <p:sp>
            <p:nvSpPr>
              <p:cNvPr id="338" name="CustomShape 6"/>
              <p:cNvSpPr/>
              <p:nvPr/>
            </p:nvSpPr>
            <p:spPr>
              <a:xfrm>
                <a:off x="6498360" y="182520"/>
                <a:ext cx="3090600" cy="25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Ⅲ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본론</a:t>
                </a:r>
                <a:endParaRPr b="0" lang="en-US" sz="1110" spc="-1" strike="noStrike">
                  <a:latin typeface="굴림"/>
                </a:endParaRPr>
              </a:p>
            </p:txBody>
          </p:sp>
          <p:grpSp>
            <p:nvGrpSpPr>
              <p:cNvPr id="339" name="Group 7"/>
              <p:cNvGrpSpPr/>
              <p:nvPr/>
            </p:nvGrpSpPr>
            <p:grpSpPr>
              <a:xfrm>
                <a:off x="482760" y="85320"/>
                <a:ext cx="9106200" cy="536040"/>
                <a:chOff x="482760" y="85320"/>
                <a:chExt cx="9106200" cy="536040"/>
              </a:xfrm>
            </p:grpSpPr>
            <p:sp>
              <p:nvSpPr>
                <p:cNvPr id="340" name="CustomShape 8"/>
                <p:cNvSpPr/>
                <p:nvPr/>
              </p:nvSpPr>
              <p:spPr>
                <a:xfrm>
                  <a:off x="6498360" y="182520"/>
                  <a:ext cx="3090600" cy="2599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spAutoFit/>
                </a:bodyPr>
                <a:p>
                  <a:pPr algn="r">
                    <a:lnSpc>
                      <a:spcPct val="100000"/>
                    </a:lnSpc>
                  </a:pPr>
                  <a:r>
                    <a:rPr b="1" lang="en-US" sz="1110" spc="-1" strike="noStrike">
                      <a:solidFill>
                        <a:srgbClr val="808080"/>
                      </a:solidFill>
                      <a:latin typeface="맑은 고딕"/>
                      <a:ea typeface="맑은 고딕"/>
                    </a:rPr>
                    <a:t>Ⅲ</a:t>
                  </a:r>
                  <a:r>
                    <a:rPr b="1" lang="en-US" sz="1110" spc="-1" strike="noStrike">
                      <a:solidFill>
                        <a:srgbClr val="808080"/>
                      </a:solidFill>
                      <a:latin typeface="맑은 고딕"/>
                      <a:ea typeface="맑은 고딕"/>
                    </a:rPr>
                    <a:t>. </a:t>
                  </a:r>
                  <a:r>
                    <a:rPr b="1" lang="en-US" sz="1110" spc="-1" strike="noStrike">
                      <a:solidFill>
                        <a:srgbClr val="808080"/>
                      </a:solidFill>
                      <a:latin typeface="맑은 고딕"/>
                      <a:ea typeface="맑은 고딕"/>
                    </a:rPr>
                    <a:t>본론</a:t>
                  </a:r>
                  <a:endParaRPr b="0" lang="en-US" sz="1110" spc="-1" strike="noStrike">
                    <a:latin typeface="굴림"/>
                  </a:endParaRPr>
                </a:p>
              </p:txBody>
            </p:sp>
            <p:sp>
              <p:nvSpPr>
                <p:cNvPr id="341" name="CustomShape 9"/>
                <p:cNvSpPr/>
                <p:nvPr/>
              </p:nvSpPr>
              <p:spPr>
                <a:xfrm>
                  <a:off x="482760" y="85320"/>
                  <a:ext cx="8100000" cy="536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2929" spc="-1" strike="noStrike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1</a:t>
                  </a:r>
                  <a:r>
                    <a:rPr b="0" lang="en-US" sz="2000" spc="-1" strike="noStrike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-2</a:t>
                  </a:r>
                  <a:r>
                    <a:rPr b="0" lang="en-US" sz="2929" spc="-1" strike="noStrike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. YOLOv8 </a:t>
                  </a:r>
                  <a:r>
                    <a:rPr b="0" lang="en-US" sz="2929" spc="-1" strike="noStrike">
                      <a:solidFill>
                        <a:srgbClr val="000000"/>
                      </a:solidFill>
                      <a:latin typeface="맑은 고딕"/>
                      <a:ea typeface="맑은 고딕"/>
                    </a:rPr>
                    <a:t>커스텀 모델 학습 결과지</a:t>
                  </a:r>
                  <a:endParaRPr b="0" lang="en-US" sz="2929" spc="-1" strike="noStrike">
                    <a:latin typeface="굴림"/>
                  </a:endParaRPr>
                </a:p>
              </p:txBody>
            </p:sp>
          </p:grpSp>
        </p:grpSp>
      </p:grpSp>
      <p:pic>
        <p:nvPicPr>
          <p:cNvPr id="342" name="그림 17" descr=""/>
          <p:cNvPicPr/>
          <p:nvPr/>
        </p:nvPicPr>
        <p:blipFill>
          <a:blip r:embed="rId1"/>
          <a:stretch/>
        </p:blipFill>
        <p:spPr>
          <a:xfrm>
            <a:off x="513000" y="771480"/>
            <a:ext cx="8944920" cy="474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>
            <a:off x="434880" y="5145120"/>
            <a:ext cx="908496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"/>
          <p:cNvSpPr/>
          <p:nvPr/>
        </p:nvSpPr>
        <p:spPr>
          <a:xfrm>
            <a:off x="6498360" y="18252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Ⅲ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본론</a:t>
            </a:r>
            <a:endParaRPr b="0" lang="en-US" sz="1110" spc="-1" strike="noStrike">
              <a:latin typeface="굴림"/>
            </a:endParaRPr>
          </a:p>
        </p:txBody>
      </p:sp>
      <p:grpSp>
        <p:nvGrpSpPr>
          <p:cNvPr id="345" name="Group 3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346" name="CustomShape 4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Ⅲ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본론</a:t>
              </a:r>
              <a:endParaRPr b="0" lang="en-US" sz="1110" spc="-1" strike="noStrike">
                <a:latin typeface="굴림"/>
              </a:endParaRPr>
            </a:p>
          </p:txBody>
        </p:sp>
        <p:grpSp>
          <p:nvGrpSpPr>
            <p:cNvPr id="347" name="Group 5"/>
            <p:cNvGrpSpPr/>
            <p:nvPr/>
          </p:nvGrpSpPr>
          <p:grpSpPr>
            <a:xfrm>
              <a:off x="482760" y="85320"/>
              <a:ext cx="9106200" cy="536040"/>
              <a:chOff x="482760" y="85320"/>
              <a:chExt cx="9106200" cy="536040"/>
            </a:xfrm>
          </p:grpSpPr>
          <p:sp>
            <p:nvSpPr>
              <p:cNvPr id="348" name="CustomShape 6"/>
              <p:cNvSpPr/>
              <p:nvPr/>
            </p:nvSpPr>
            <p:spPr>
              <a:xfrm>
                <a:off x="6498360" y="182520"/>
                <a:ext cx="3090600" cy="25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Ⅲ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본론</a:t>
                </a:r>
                <a:endParaRPr b="0" lang="en-US" sz="1110" spc="-1" strike="noStrike">
                  <a:latin typeface="굴림"/>
                </a:endParaRPr>
              </a:p>
            </p:txBody>
          </p:sp>
          <p:sp>
            <p:nvSpPr>
              <p:cNvPr id="349" name="CustomShape 7"/>
              <p:cNvSpPr/>
              <p:nvPr/>
            </p:nvSpPr>
            <p:spPr>
              <a:xfrm>
                <a:off x="482760" y="85320"/>
                <a:ext cx="8100000" cy="536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2</a:t>
                </a:r>
                <a:r>
                  <a:rPr b="0" lang="en-US" sz="2000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-1</a:t>
                </a: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이상 행동 감지 및 처리 시스템</a:t>
                </a:r>
                <a:endParaRPr b="0" lang="en-US" sz="2929" spc="-1" strike="noStrike">
                  <a:latin typeface="굴림"/>
                </a:endParaRPr>
              </a:p>
            </p:txBody>
          </p:sp>
        </p:grpSp>
      </p:grpSp>
      <p:pic>
        <p:nvPicPr>
          <p:cNvPr id="350" name="그림 16" descr=""/>
          <p:cNvPicPr/>
          <p:nvPr/>
        </p:nvPicPr>
        <p:blipFill>
          <a:blip r:embed="rId1"/>
          <a:stretch/>
        </p:blipFill>
        <p:spPr>
          <a:xfrm>
            <a:off x="564480" y="1362960"/>
            <a:ext cx="3720240" cy="3431160"/>
          </a:xfrm>
          <a:prstGeom prst="rect">
            <a:avLst/>
          </a:prstGeom>
          <a:ln>
            <a:noFill/>
          </a:ln>
        </p:spPr>
      </p:pic>
      <p:pic>
        <p:nvPicPr>
          <p:cNvPr id="351" name="그림 17" descr=""/>
          <p:cNvPicPr/>
          <p:nvPr/>
        </p:nvPicPr>
        <p:blipFill>
          <a:blip r:embed="rId2"/>
          <a:stretch/>
        </p:blipFill>
        <p:spPr>
          <a:xfrm>
            <a:off x="4636800" y="1785240"/>
            <a:ext cx="4745880" cy="3008880"/>
          </a:xfrm>
          <a:prstGeom prst="rect">
            <a:avLst/>
          </a:prstGeom>
          <a:ln>
            <a:noFill/>
          </a:ln>
        </p:spPr>
      </p:pic>
      <p:sp>
        <p:nvSpPr>
          <p:cNvPr id="352" name="CustomShape 8"/>
          <p:cNvSpPr/>
          <p:nvPr/>
        </p:nvSpPr>
        <p:spPr>
          <a:xfrm>
            <a:off x="322560" y="917640"/>
            <a:ext cx="2102040" cy="29160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319" spc="-1" strike="noStrike">
                <a:solidFill>
                  <a:srgbClr val="ffffcc"/>
                </a:solidFill>
                <a:latin typeface="Arial"/>
                <a:ea typeface="맑은 고딕"/>
              </a:rPr>
              <a:t>데이터 전처리 – 추출</a:t>
            </a:r>
            <a:r>
              <a:rPr b="0" lang="en-US" sz="1319" spc="-1" strike="noStrike">
                <a:solidFill>
                  <a:srgbClr val="ffffcc"/>
                </a:solidFill>
                <a:latin typeface="Arial"/>
                <a:ea typeface="맑은 고딕"/>
              </a:rPr>
              <a:t>(1)</a:t>
            </a:r>
            <a:endParaRPr b="0" lang="en-US" sz="1319" spc="-1" strike="noStrike">
              <a:latin typeface="굴림"/>
            </a:endParaRPr>
          </a:p>
        </p:txBody>
      </p:sp>
      <p:sp>
        <p:nvSpPr>
          <p:cNvPr id="353" name="CustomShape 9"/>
          <p:cNvSpPr/>
          <p:nvPr/>
        </p:nvSpPr>
        <p:spPr>
          <a:xfrm>
            <a:off x="435240" y="5458680"/>
            <a:ext cx="8899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▶ </a:t>
            </a:r>
            <a:r>
              <a:rPr b="1" lang="en-US" sz="20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Xml</a:t>
            </a:r>
            <a:r>
              <a:rPr b="1" lang="en-US" sz="20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파일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과 동영상 파일에서 이미지 추출하기 위한 구현 코드입니다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20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Line 1"/>
          <p:cNvSpPr/>
          <p:nvPr/>
        </p:nvSpPr>
        <p:spPr>
          <a:xfrm>
            <a:off x="322560" y="5217480"/>
            <a:ext cx="908460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"/>
          <p:cNvSpPr/>
          <p:nvPr/>
        </p:nvSpPr>
        <p:spPr>
          <a:xfrm>
            <a:off x="6498360" y="18252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Ⅲ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본론</a:t>
            </a:r>
            <a:endParaRPr b="0" lang="en-US" sz="1110" spc="-1" strike="noStrike">
              <a:latin typeface="굴림"/>
            </a:endParaRPr>
          </a:p>
        </p:txBody>
      </p:sp>
      <p:grpSp>
        <p:nvGrpSpPr>
          <p:cNvPr id="356" name="Group 3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357" name="CustomShape 4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Ⅲ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본론</a:t>
              </a:r>
              <a:endParaRPr b="0" lang="en-US" sz="1110" spc="-1" strike="noStrike">
                <a:latin typeface="굴림"/>
              </a:endParaRPr>
            </a:p>
          </p:txBody>
        </p:sp>
        <p:grpSp>
          <p:nvGrpSpPr>
            <p:cNvPr id="358" name="Group 5"/>
            <p:cNvGrpSpPr/>
            <p:nvPr/>
          </p:nvGrpSpPr>
          <p:grpSpPr>
            <a:xfrm>
              <a:off x="482760" y="85320"/>
              <a:ext cx="9106200" cy="536040"/>
              <a:chOff x="482760" y="85320"/>
              <a:chExt cx="9106200" cy="536040"/>
            </a:xfrm>
          </p:grpSpPr>
          <p:sp>
            <p:nvSpPr>
              <p:cNvPr id="359" name="CustomShape 6"/>
              <p:cNvSpPr/>
              <p:nvPr/>
            </p:nvSpPr>
            <p:spPr>
              <a:xfrm>
                <a:off x="6498360" y="182520"/>
                <a:ext cx="3090600" cy="25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Ⅲ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본론</a:t>
                </a:r>
                <a:endParaRPr b="0" lang="en-US" sz="1110" spc="-1" strike="noStrike">
                  <a:latin typeface="굴림"/>
                </a:endParaRPr>
              </a:p>
            </p:txBody>
          </p:sp>
          <p:sp>
            <p:nvSpPr>
              <p:cNvPr id="360" name="CustomShape 7"/>
              <p:cNvSpPr/>
              <p:nvPr/>
            </p:nvSpPr>
            <p:spPr>
              <a:xfrm>
                <a:off x="482760" y="85320"/>
                <a:ext cx="8100000" cy="536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2</a:t>
                </a:r>
                <a:r>
                  <a:rPr b="0" lang="en-US" sz="2000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-2</a:t>
                </a: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이상 행동 감지 및 처리 시스템</a:t>
                </a:r>
                <a:endParaRPr b="0" lang="en-US" sz="2929" spc="-1" strike="noStrike">
                  <a:latin typeface="굴림"/>
                </a:endParaRPr>
              </a:p>
            </p:txBody>
          </p:sp>
        </p:grpSp>
      </p:grpSp>
      <p:sp>
        <p:nvSpPr>
          <p:cNvPr id="361" name="CustomShape 8"/>
          <p:cNvSpPr/>
          <p:nvPr/>
        </p:nvSpPr>
        <p:spPr>
          <a:xfrm>
            <a:off x="322560" y="917640"/>
            <a:ext cx="2102040" cy="29160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319" spc="-1" strike="noStrike">
                <a:solidFill>
                  <a:srgbClr val="ffffcc"/>
                </a:solidFill>
                <a:latin typeface="Arial"/>
                <a:ea typeface="맑은 고딕"/>
              </a:rPr>
              <a:t>데이터 전처리 – 추출</a:t>
            </a:r>
            <a:r>
              <a:rPr b="0" lang="en-US" sz="1319" spc="-1" strike="noStrike">
                <a:solidFill>
                  <a:srgbClr val="ffffcc"/>
                </a:solidFill>
                <a:latin typeface="Arial"/>
                <a:ea typeface="맑은 고딕"/>
              </a:rPr>
              <a:t>(2)</a:t>
            </a:r>
            <a:endParaRPr b="0" lang="en-US" sz="1319" spc="-1" strike="noStrike">
              <a:latin typeface="굴림"/>
            </a:endParaRPr>
          </a:p>
        </p:txBody>
      </p:sp>
      <p:sp>
        <p:nvSpPr>
          <p:cNvPr id="362" name="CustomShape 9"/>
          <p:cNvSpPr/>
          <p:nvPr/>
        </p:nvSpPr>
        <p:spPr>
          <a:xfrm>
            <a:off x="435240" y="5452920"/>
            <a:ext cx="81752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▶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Aihub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이상행동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CCTV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영상의 데이터셋에서 </a:t>
            </a:r>
            <a:r>
              <a:rPr b="1" lang="en-US" sz="20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이미지를 추출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합니다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2000" spc="-1" strike="noStrike">
              <a:latin typeface="굴림"/>
            </a:endParaRPr>
          </a:p>
        </p:txBody>
      </p:sp>
      <p:pic>
        <p:nvPicPr>
          <p:cNvPr id="363" name="그림 20" descr=""/>
          <p:cNvPicPr/>
          <p:nvPr/>
        </p:nvPicPr>
        <p:blipFill>
          <a:blip r:embed="rId1"/>
          <a:stretch/>
        </p:blipFill>
        <p:spPr>
          <a:xfrm>
            <a:off x="482760" y="1809000"/>
            <a:ext cx="3307320" cy="2358720"/>
          </a:xfrm>
          <a:prstGeom prst="rect">
            <a:avLst/>
          </a:prstGeom>
          <a:ln>
            <a:noFill/>
          </a:ln>
        </p:spPr>
      </p:pic>
      <p:pic>
        <p:nvPicPr>
          <p:cNvPr id="364" name="그림 21" descr=""/>
          <p:cNvPicPr/>
          <p:nvPr/>
        </p:nvPicPr>
        <p:blipFill>
          <a:blip r:embed="rId2"/>
          <a:stretch/>
        </p:blipFill>
        <p:spPr>
          <a:xfrm>
            <a:off x="4532760" y="1622880"/>
            <a:ext cx="4783320" cy="2660400"/>
          </a:xfrm>
          <a:prstGeom prst="rect">
            <a:avLst/>
          </a:prstGeom>
          <a:ln>
            <a:noFill/>
          </a:ln>
        </p:spPr>
      </p:pic>
      <p:sp>
        <p:nvSpPr>
          <p:cNvPr id="365" name="CustomShape 10"/>
          <p:cNvSpPr/>
          <p:nvPr/>
        </p:nvSpPr>
        <p:spPr>
          <a:xfrm>
            <a:off x="1645200" y="4369320"/>
            <a:ext cx="1059480" cy="29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19" spc="-1" strike="noStrike">
                <a:solidFill>
                  <a:srgbClr val="000000"/>
                </a:solidFill>
                <a:latin typeface="Arial"/>
                <a:ea typeface="맑은 고딕"/>
              </a:rPr>
              <a:t>&lt;xml </a:t>
            </a:r>
            <a:r>
              <a:rPr b="0" lang="en-US" sz="1319" spc="-1" strike="noStrike">
                <a:solidFill>
                  <a:srgbClr val="000000"/>
                </a:solidFill>
                <a:latin typeface="Arial"/>
                <a:ea typeface="맑은 고딕"/>
              </a:rPr>
              <a:t>파일</a:t>
            </a:r>
            <a:r>
              <a:rPr b="0" lang="en-US" sz="1319" spc="-1" strike="noStrike">
                <a:solidFill>
                  <a:srgbClr val="000000"/>
                </a:solidFill>
                <a:latin typeface="Arial"/>
                <a:ea typeface="맑은 고딕"/>
              </a:rPr>
              <a:t>&gt;</a:t>
            </a:r>
            <a:endParaRPr b="0" lang="en-US" sz="1319" spc="-1" strike="noStrike">
              <a:latin typeface="굴림"/>
            </a:endParaRPr>
          </a:p>
        </p:txBody>
      </p:sp>
      <p:sp>
        <p:nvSpPr>
          <p:cNvPr id="366" name="CustomShape 11"/>
          <p:cNvSpPr/>
          <p:nvPr/>
        </p:nvSpPr>
        <p:spPr>
          <a:xfrm>
            <a:off x="6339960" y="4372560"/>
            <a:ext cx="1333080" cy="29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19" spc="-1" strike="noStrike">
                <a:solidFill>
                  <a:srgbClr val="000000"/>
                </a:solidFill>
                <a:latin typeface="Arial"/>
                <a:ea typeface="맑은 고딕"/>
              </a:rPr>
              <a:t>&lt;CCTV </a:t>
            </a:r>
            <a:r>
              <a:rPr b="0" lang="en-US" sz="1319" spc="-1" strike="noStrike">
                <a:solidFill>
                  <a:srgbClr val="000000"/>
                </a:solidFill>
                <a:latin typeface="Arial"/>
                <a:ea typeface="맑은 고딕"/>
              </a:rPr>
              <a:t>영상</a:t>
            </a:r>
            <a:r>
              <a:rPr b="0" lang="en-US" sz="1319" spc="-1" strike="noStrike">
                <a:solidFill>
                  <a:srgbClr val="000000"/>
                </a:solidFill>
                <a:latin typeface="Arial"/>
                <a:ea typeface="맑은 고딕"/>
              </a:rPr>
              <a:t>&gt;</a:t>
            </a:r>
            <a:endParaRPr b="0" lang="en-US" sz="1319" spc="-1" strike="noStrike">
              <a:latin typeface="굴림"/>
            </a:endParaRPr>
          </a:p>
        </p:txBody>
      </p:sp>
      <p:sp>
        <p:nvSpPr>
          <p:cNvPr id="367" name="Line 12"/>
          <p:cNvSpPr/>
          <p:nvPr/>
        </p:nvSpPr>
        <p:spPr>
          <a:xfrm>
            <a:off x="4081320" y="1033200"/>
            <a:ext cx="0" cy="383940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Line 1"/>
          <p:cNvSpPr/>
          <p:nvPr/>
        </p:nvSpPr>
        <p:spPr>
          <a:xfrm>
            <a:off x="419760" y="5533920"/>
            <a:ext cx="908460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6498360" y="18252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Ⅲ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본론</a:t>
            </a:r>
            <a:endParaRPr b="0" lang="en-US" sz="1110" spc="-1" strike="noStrike">
              <a:latin typeface="굴림"/>
            </a:endParaRPr>
          </a:p>
        </p:txBody>
      </p:sp>
      <p:grpSp>
        <p:nvGrpSpPr>
          <p:cNvPr id="370" name="Group 3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371" name="CustomShape 4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Ⅲ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본론</a:t>
              </a:r>
              <a:endParaRPr b="0" lang="en-US" sz="1110" spc="-1" strike="noStrike">
                <a:latin typeface="굴림"/>
              </a:endParaRPr>
            </a:p>
          </p:txBody>
        </p:sp>
        <p:grpSp>
          <p:nvGrpSpPr>
            <p:cNvPr id="372" name="Group 5"/>
            <p:cNvGrpSpPr/>
            <p:nvPr/>
          </p:nvGrpSpPr>
          <p:grpSpPr>
            <a:xfrm>
              <a:off x="482760" y="85320"/>
              <a:ext cx="9106200" cy="536040"/>
              <a:chOff x="482760" y="85320"/>
              <a:chExt cx="9106200" cy="536040"/>
            </a:xfrm>
          </p:grpSpPr>
          <p:sp>
            <p:nvSpPr>
              <p:cNvPr id="373" name="CustomShape 6"/>
              <p:cNvSpPr/>
              <p:nvPr/>
            </p:nvSpPr>
            <p:spPr>
              <a:xfrm>
                <a:off x="6498360" y="182520"/>
                <a:ext cx="3090600" cy="25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Ⅲ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본론</a:t>
                </a:r>
                <a:endParaRPr b="0" lang="en-US" sz="1110" spc="-1" strike="noStrike">
                  <a:latin typeface="굴림"/>
                </a:endParaRPr>
              </a:p>
            </p:txBody>
          </p:sp>
          <p:sp>
            <p:nvSpPr>
              <p:cNvPr id="374" name="CustomShape 7"/>
              <p:cNvSpPr/>
              <p:nvPr/>
            </p:nvSpPr>
            <p:spPr>
              <a:xfrm>
                <a:off x="482760" y="85320"/>
                <a:ext cx="8100000" cy="536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2</a:t>
                </a:r>
                <a:r>
                  <a:rPr b="0" lang="en-US" sz="2000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-3</a:t>
                </a: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이상 행동 감지 및 처리 시스템</a:t>
                </a:r>
                <a:endParaRPr b="0" lang="en-US" sz="2929" spc="-1" strike="noStrike">
                  <a:latin typeface="굴림"/>
                </a:endParaRPr>
              </a:p>
            </p:txBody>
          </p:sp>
        </p:grpSp>
      </p:grpSp>
      <p:sp>
        <p:nvSpPr>
          <p:cNvPr id="375" name="CustomShape 8"/>
          <p:cNvSpPr/>
          <p:nvPr/>
        </p:nvSpPr>
        <p:spPr>
          <a:xfrm>
            <a:off x="322560" y="917640"/>
            <a:ext cx="2102040" cy="29160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319" spc="-1" strike="noStrike">
                <a:solidFill>
                  <a:srgbClr val="ffffcc"/>
                </a:solidFill>
                <a:latin typeface="Arial"/>
                <a:ea typeface="맑은 고딕"/>
              </a:rPr>
              <a:t>데이터셋 전처리</a:t>
            </a:r>
            <a:endParaRPr b="0" lang="en-US" sz="1319" spc="-1" strike="noStrike">
              <a:latin typeface="굴림"/>
            </a:endParaRPr>
          </a:p>
        </p:txBody>
      </p:sp>
      <p:sp>
        <p:nvSpPr>
          <p:cNvPr id="376" name="CustomShape 9"/>
          <p:cNvSpPr/>
          <p:nvPr/>
        </p:nvSpPr>
        <p:spPr>
          <a:xfrm>
            <a:off x="467280" y="5685120"/>
            <a:ext cx="79923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▶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Yolov8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커스텀 모델 학습에 맞게 데이터셋을 전처리합니다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1600" spc="-1" strike="noStrike">
              <a:latin typeface="굴림"/>
            </a:endParaRPr>
          </a:p>
        </p:txBody>
      </p:sp>
      <p:pic>
        <p:nvPicPr>
          <p:cNvPr id="377" name="그림 12" descr=""/>
          <p:cNvPicPr/>
          <p:nvPr/>
        </p:nvPicPr>
        <p:blipFill>
          <a:blip r:embed="rId1"/>
          <a:stretch/>
        </p:blipFill>
        <p:spPr>
          <a:xfrm>
            <a:off x="904320" y="1272600"/>
            <a:ext cx="7678080" cy="416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roup 1"/>
          <p:cNvGrpSpPr/>
          <p:nvPr/>
        </p:nvGrpSpPr>
        <p:grpSpPr>
          <a:xfrm>
            <a:off x="482760" y="822960"/>
            <a:ext cx="4323960" cy="4381560"/>
            <a:chOff x="482760" y="822960"/>
            <a:chExt cx="4323960" cy="4381560"/>
          </a:xfrm>
        </p:grpSpPr>
        <p:pic>
          <p:nvPicPr>
            <p:cNvPr id="379" name="그림 4" descr=""/>
            <p:cNvPicPr/>
            <p:nvPr/>
          </p:nvPicPr>
          <p:blipFill>
            <a:blip r:embed="rId1"/>
            <a:stretch/>
          </p:blipFill>
          <p:spPr>
            <a:xfrm>
              <a:off x="482760" y="822960"/>
              <a:ext cx="4323960" cy="2067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0" name="그림 6" descr=""/>
            <p:cNvPicPr/>
            <p:nvPr/>
          </p:nvPicPr>
          <p:blipFill>
            <a:blip r:embed="rId2"/>
            <a:stretch/>
          </p:blipFill>
          <p:spPr>
            <a:xfrm>
              <a:off x="482760" y="2890440"/>
              <a:ext cx="4269240" cy="2314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1" name="CustomShape 2"/>
          <p:cNvSpPr/>
          <p:nvPr/>
        </p:nvSpPr>
        <p:spPr>
          <a:xfrm>
            <a:off x="420480" y="5450400"/>
            <a:ext cx="8566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맑은 고딕"/>
              </a:rPr>
              <a:t>▶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맑은 고딕"/>
              </a:rPr>
              <a:t>Flask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맑은 고딕"/>
              </a:rPr>
              <a:t>애플리케이션 –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맑은 고딕"/>
              </a:rPr>
              <a:t>app.py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맑은 고딕"/>
              </a:rPr>
              <a:t>에서 구현되는 객체 검출 코드입니다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맑은 고딕"/>
              </a:rPr>
              <a:t>.</a:t>
            </a:r>
            <a:endParaRPr b="0" lang="en-US" sz="16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맑은 고딕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맑은 고딕"/>
              </a:rPr>
              <a:t>→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맑은 고딕"/>
              </a:rPr>
              <a:t>이미지 프레임을 가져와 실시간으로 띄워 객체 검출 모델을 로드합니다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맑은 고딕"/>
              </a:rPr>
              <a:t>.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382" name="Line 3"/>
          <p:cNvSpPr/>
          <p:nvPr/>
        </p:nvSpPr>
        <p:spPr>
          <a:xfrm>
            <a:off x="374760" y="5391000"/>
            <a:ext cx="908496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83" name="Group 4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384" name="CustomShape 5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Ⅲ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본론</a:t>
              </a:r>
              <a:endParaRPr b="0" lang="en-US" sz="1110" spc="-1" strike="noStrike">
                <a:latin typeface="굴림"/>
              </a:endParaRPr>
            </a:p>
          </p:txBody>
        </p:sp>
        <p:grpSp>
          <p:nvGrpSpPr>
            <p:cNvPr id="385" name="Group 6"/>
            <p:cNvGrpSpPr/>
            <p:nvPr/>
          </p:nvGrpSpPr>
          <p:grpSpPr>
            <a:xfrm>
              <a:off x="482760" y="85320"/>
              <a:ext cx="9106200" cy="536040"/>
              <a:chOff x="482760" y="85320"/>
              <a:chExt cx="9106200" cy="536040"/>
            </a:xfrm>
          </p:grpSpPr>
          <p:sp>
            <p:nvSpPr>
              <p:cNvPr id="386" name="CustomShape 7"/>
              <p:cNvSpPr/>
              <p:nvPr/>
            </p:nvSpPr>
            <p:spPr>
              <a:xfrm>
                <a:off x="6498360" y="182520"/>
                <a:ext cx="3090600" cy="259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r">
                  <a:lnSpc>
                    <a:spcPct val="100000"/>
                  </a:lnSpc>
                </a:pP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Ⅲ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1" lang="en-US" sz="1110" spc="-1" strike="noStrike">
                    <a:solidFill>
                      <a:srgbClr val="808080"/>
                    </a:solidFill>
                    <a:latin typeface="맑은 고딕"/>
                    <a:ea typeface="맑은 고딕"/>
                  </a:rPr>
                  <a:t>본론</a:t>
                </a:r>
                <a:endParaRPr b="0" lang="en-US" sz="1110" spc="-1" strike="noStrike">
                  <a:latin typeface="굴림"/>
                </a:endParaRPr>
              </a:p>
            </p:txBody>
          </p:sp>
          <p:sp>
            <p:nvSpPr>
              <p:cNvPr id="387" name="CustomShape 8"/>
              <p:cNvSpPr/>
              <p:nvPr/>
            </p:nvSpPr>
            <p:spPr>
              <a:xfrm>
                <a:off x="482760" y="85320"/>
                <a:ext cx="8100000" cy="536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2</a:t>
                </a:r>
                <a:r>
                  <a:rPr b="0" lang="en-US" sz="2000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-4</a:t>
                </a: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. </a:t>
                </a:r>
                <a:r>
                  <a:rPr b="0" lang="en-US" sz="2929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객체 검출 – </a:t>
                </a:r>
                <a:r>
                  <a:rPr b="0" lang="en-US" sz="2000" spc="-1" strike="noStrike">
                    <a:solidFill>
                      <a:srgbClr val="000000"/>
                    </a:solidFill>
                    <a:latin typeface="맑은 고딕"/>
                    <a:ea typeface="맑은 고딕"/>
                  </a:rPr>
                  <a:t>웹 상에서 구현</a:t>
                </a:r>
                <a:endParaRPr b="0" lang="en-US" sz="2000" spc="-1" strike="noStrike">
                  <a:latin typeface="굴림"/>
                </a:endParaRPr>
              </a:p>
            </p:txBody>
          </p:sp>
        </p:grpSp>
      </p:grpSp>
      <p:pic>
        <p:nvPicPr>
          <p:cNvPr id="388" name="그림 3" descr=""/>
          <p:cNvPicPr/>
          <p:nvPr/>
        </p:nvPicPr>
        <p:blipFill>
          <a:blip r:embed="rId3"/>
          <a:stretch/>
        </p:blipFill>
        <p:spPr>
          <a:xfrm>
            <a:off x="4917600" y="1477080"/>
            <a:ext cx="4704480" cy="2925360"/>
          </a:xfrm>
          <a:prstGeom prst="rect">
            <a:avLst/>
          </a:prstGeom>
          <a:ln>
            <a:noFill/>
          </a:ln>
        </p:spPr>
      </p:pic>
      <p:sp>
        <p:nvSpPr>
          <p:cNvPr id="389" name="CustomShape 9"/>
          <p:cNvSpPr/>
          <p:nvPr/>
        </p:nvSpPr>
        <p:spPr>
          <a:xfrm>
            <a:off x="4606200" y="2894040"/>
            <a:ext cx="194400" cy="91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4637520" y="2872080"/>
            <a:ext cx="395640" cy="140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1" name="그림 7" descr=""/>
          <p:cNvPicPr/>
          <p:nvPr/>
        </p:nvPicPr>
        <p:blipFill>
          <a:blip r:embed="rId1"/>
          <a:stretch/>
        </p:blipFill>
        <p:spPr>
          <a:xfrm>
            <a:off x="417960" y="942480"/>
            <a:ext cx="4139640" cy="3999240"/>
          </a:xfrm>
          <a:prstGeom prst="rect">
            <a:avLst/>
          </a:prstGeom>
          <a:ln>
            <a:noFill/>
          </a:ln>
        </p:spPr>
      </p:pic>
      <p:pic>
        <p:nvPicPr>
          <p:cNvPr id="392" name="그림 9" descr=""/>
          <p:cNvPicPr/>
          <p:nvPr/>
        </p:nvPicPr>
        <p:blipFill>
          <a:blip r:embed="rId2"/>
          <a:stretch/>
        </p:blipFill>
        <p:spPr>
          <a:xfrm>
            <a:off x="5113080" y="942480"/>
            <a:ext cx="4476240" cy="3999240"/>
          </a:xfrm>
          <a:prstGeom prst="rect">
            <a:avLst/>
          </a:prstGeom>
          <a:ln>
            <a:noFill/>
          </a:ln>
        </p:spPr>
      </p:pic>
      <p:sp>
        <p:nvSpPr>
          <p:cNvPr id="393" name="CustomShape 2"/>
          <p:cNvSpPr/>
          <p:nvPr/>
        </p:nvSpPr>
        <p:spPr>
          <a:xfrm>
            <a:off x="9176040" y="7218000"/>
            <a:ext cx="395640" cy="1400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3"/>
          <p:cNvSpPr/>
          <p:nvPr/>
        </p:nvSpPr>
        <p:spPr>
          <a:xfrm>
            <a:off x="413280" y="5440320"/>
            <a:ext cx="923976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▶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객체가 검출되면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LOGS Page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에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CCTV / Date / Occurrence_Time / Incident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나열 구조로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DB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에 저장됩니다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.</a:t>
            </a:r>
            <a:endParaRPr b="0" lang="en-US" sz="14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굴림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▶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저장되는 날짜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Date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링크를 통해서 검출된 부분의 동영상 파일을 다운로드 할 수 있습니다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맑은 고딕"/>
              </a:rPr>
              <a:t>.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395" name="Line 4"/>
          <p:cNvSpPr/>
          <p:nvPr/>
        </p:nvSpPr>
        <p:spPr>
          <a:xfrm>
            <a:off x="387000" y="5255640"/>
            <a:ext cx="908496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"/>
          <p:cNvSpPr/>
          <p:nvPr/>
        </p:nvSpPr>
        <p:spPr>
          <a:xfrm>
            <a:off x="6498360" y="18252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Ⅲ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본론</a:t>
            </a:r>
            <a:endParaRPr b="0" lang="en-US" sz="1110" spc="-1" strike="noStrike">
              <a:latin typeface="굴림"/>
            </a:endParaRPr>
          </a:p>
        </p:txBody>
      </p:sp>
      <p:grpSp>
        <p:nvGrpSpPr>
          <p:cNvPr id="397" name="Group 6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398" name="CustomShape 7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Ⅲ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본론</a:t>
              </a:r>
              <a:endParaRPr b="0" lang="en-US" sz="1110" spc="-1" strike="noStrike">
                <a:latin typeface="굴림"/>
              </a:endParaRPr>
            </a:p>
          </p:txBody>
        </p:sp>
        <p:sp>
          <p:nvSpPr>
            <p:cNvPr id="399" name="CustomShape 8"/>
            <p:cNvSpPr/>
            <p:nvPr/>
          </p:nvSpPr>
          <p:spPr>
            <a:xfrm>
              <a:off x="482760" y="85320"/>
              <a:ext cx="8100000" cy="53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3. Flask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웹 인터페이스 구축</a:t>
              </a:r>
              <a:endParaRPr b="0" lang="en-US" sz="2929" spc="-1" strike="noStrike">
                <a:latin typeface="굴림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roup 1"/>
          <p:cNvGrpSpPr/>
          <p:nvPr/>
        </p:nvGrpSpPr>
        <p:grpSpPr>
          <a:xfrm>
            <a:off x="401760" y="1297800"/>
            <a:ext cx="9084960" cy="4637880"/>
            <a:chOff x="401760" y="1297800"/>
            <a:chExt cx="9084960" cy="4637880"/>
          </a:xfrm>
        </p:grpSpPr>
        <p:sp>
          <p:nvSpPr>
            <p:cNvPr id="401" name="CustomShape 2"/>
            <p:cNvSpPr/>
            <p:nvPr/>
          </p:nvSpPr>
          <p:spPr>
            <a:xfrm>
              <a:off x="534600" y="1487160"/>
              <a:ext cx="39391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PLAYERS – </a:t>
              </a: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관리자 유저 로그인 </a:t>
              </a: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DB</a:t>
              </a:r>
              <a:endParaRPr b="0" lang="en-US" sz="1800" spc="-1" strike="noStrike">
                <a:latin typeface="굴림"/>
              </a:endParaRPr>
            </a:p>
          </p:txBody>
        </p:sp>
        <p:pic>
          <p:nvPicPr>
            <p:cNvPr id="402" name="그림 2" descr=""/>
            <p:cNvPicPr/>
            <p:nvPr/>
          </p:nvPicPr>
          <p:blipFill>
            <a:blip r:embed="rId1"/>
            <a:stretch/>
          </p:blipFill>
          <p:spPr>
            <a:xfrm>
              <a:off x="534600" y="2191320"/>
              <a:ext cx="4121640" cy="359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3" name="Line 3"/>
            <p:cNvSpPr/>
            <p:nvPr/>
          </p:nvSpPr>
          <p:spPr>
            <a:xfrm>
              <a:off x="4880520" y="1297800"/>
              <a:ext cx="0" cy="4637880"/>
            </a:xfrm>
            <a:prstGeom prst="line">
              <a:avLst/>
            </a:prstGeom>
            <a:ln>
              <a:solidFill>
                <a:srgbClr val="bbc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4" name="CustomShape 4"/>
            <p:cNvSpPr/>
            <p:nvPr/>
          </p:nvSpPr>
          <p:spPr>
            <a:xfrm>
              <a:off x="4952880" y="1487160"/>
              <a:ext cx="39391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cctvlog – </a:t>
              </a: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객체 검출 시 </a:t>
              </a: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DB</a:t>
              </a: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에 저장</a:t>
              </a:r>
              <a:endParaRPr b="0" lang="en-US" sz="1800" spc="-1" strike="noStrike">
                <a:latin typeface="굴림"/>
              </a:endParaRPr>
            </a:p>
          </p:txBody>
        </p:sp>
        <p:pic>
          <p:nvPicPr>
            <p:cNvPr id="405" name="그림 9" descr=""/>
            <p:cNvPicPr/>
            <p:nvPr/>
          </p:nvPicPr>
          <p:blipFill>
            <a:blip r:embed="rId2"/>
            <a:stretch/>
          </p:blipFill>
          <p:spPr>
            <a:xfrm>
              <a:off x="5043960" y="2191320"/>
              <a:ext cx="4319640" cy="361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6" name="Line 5"/>
            <p:cNvSpPr/>
            <p:nvPr/>
          </p:nvSpPr>
          <p:spPr>
            <a:xfrm>
              <a:off x="401760" y="1913400"/>
              <a:ext cx="9084960" cy="0"/>
            </a:xfrm>
            <a:prstGeom prst="line">
              <a:avLst/>
            </a:prstGeom>
            <a:ln>
              <a:solidFill>
                <a:srgbClr val="bbc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7" name="Line 6"/>
            <p:cNvSpPr/>
            <p:nvPr/>
          </p:nvSpPr>
          <p:spPr>
            <a:xfrm>
              <a:off x="401760" y="1297800"/>
              <a:ext cx="9084960" cy="0"/>
            </a:xfrm>
            <a:prstGeom prst="line">
              <a:avLst/>
            </a:prstGeom>
            <a:ln>
              <a:solidFill>
                <a:srgbClr val="bbc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8" name="CustomShape 7"/>
          <p:cNvSpPr/>
          <p:nvPr/>
        </p:nvSpPr>
        <p:spPr>
          <a:xfrm>
            <a:off x="6498360" y="18252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Ⅲ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본론</a:t>
            </a:r>
            <a:endParaRPr b="0" lang="en-US" sz="1110" spc="-1" strike="noStrike">
              <a:latin typeface="굴림"/>
            </a:endParaRPr>
          </a:p>
        </p:txBody>
      </p:sp>
      <p:grpSp>
        <p:nvGrpSpPr>
          <p:cNvPr id="409" name="Group 8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410" name="CustomShape 9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Ⅲ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본론</a:t>
              </a:r>
              <a:endParaRPr b="0" lang="en-US" sz="1110" spc="-1" strike="noStrike">
                <a:latin typeface="굴림"/>
              </a:endParaRPr>
            </a:p>
          </p:txBody>
        </p:sp>
        <p:sp>
          <p:nvSpPr>
            <p:cNvPr id="411" name="CustomShape 10"/>
            <p:cNvSpPr/>
            <p:nvPr/>
          </p:nvSpPr>
          <p:spPr>
            <a:xfrm>
              <a:off x="482760" y="85320"/>
              <a:ext cx="8100000" cy="53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4. DB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관리 및 저장</a:t>
              </a:r>
              <a:endParaRPr b="0" lang="en-US" sz="2929" spc="-1" strike="noStrike">
                <a:latin typeface="굴림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876960" y="1235880"/>
            <a:ext cx="18802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2222"/>
              </a:lnSpc>
            </a:pPr>
            <a:r>
              <a:rPr b="1" lang="en-US" sz="1800" spc="-55" strike="noStrike">
                <a:solidFill>
                  <a:srgbClr val="272525"/>
                </a:solidFill>
                <a:latin typeface="나눔스퀘어_ac Bold"/>
                <a:ea typeface="Inter"/>
              </a:rPr>
              <a:t>로그인 페이지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701640" y="4381920"/>
            <a:ext cx="22312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2132"/>
              </a:lnSpc>
            </a:pPr>
            <a:r>
              <a:rPr b="0" lang="en-US" sz="1419" spc="-29" strike="noStrike">
                <a:solidFill>
                  <a:srgbClr val="272525"/>
                </a:solidFill>
                <a:latin typeface="Inter"/>
                <a:ea typeface="Inter"/>
              </a:rPr>
              <a:t>사용자 인증을 위한 로그인 화면</a:t>
            </a:r>
            <a:endParaRPr b="0" lang="en-US" sz="1419" spc="-1" strike="noStrike">
              <a:latin typeface="굴림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3799080" y="1245600"/>
            <a:ext cx="218052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2222"/>
              </a:lnSpc>
            </a:pPr>
            <a:r>
              <a:rPr b="1" lang="en-US" sz="1800" spc="-55" strike="noStrike">
                <a:solidFill>
                  <a:srgbClr val="272525"/>
                </a:solidFill>
                <a:latin typeface="나눔스퀘어_ac Bold"/>
                <a:ea typeface="Inter"/>
              </a:rPr>
              <a:t>Smart CCTV </a:t>
            </a:r>
            <a:r>
              <a:rPr b="1" lang="en-US" sz="1800" spc="-55" strike="noStrike">
                <a:solidFill>
                  <a:srgbClr val="272525"/>
                </a:solidFill>
                <a:latin typeface="나눔스퀘어_ac Bold"/>
                <a:ea typeface="Inter"/>
              </a:rPr>
              <a:t>페이지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3241800" y="4336560"/>
            <a:ext cx="3294720" cy="55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ts val="2132"/>
              </a:lnSpc>
            </a:pPr>
            <a:r>
              <a:rPr b="0" lang="en-US" sz="1419" spc="-29" strike="noStrike">
                <a:solidFill>
                  <a:srgbClr val="272525"/>
                </a:solidFill>
                <a:latin typeface="Inter"/>
                <a:ea typeface="Inter"/>
              </a:rPr>
              <a:t>실시간 영상 모니터링 </a:t>
            </a:r>
            <a:endParaRPr b="0" lang="en-US" sz="1419" spc="-1" strike="noStrike">
              <a:latin typeface="굴림"/>
            </a:endParaRPr>
          </a:p>
          <a:p>
            <a:pPr algn="ctr">
              <a:lnSpc>
                <a:spcPts val="2132"/>
              </a:lnSpc>
            </a:pPr>
            <a:r>
              <a:rPr b="0" lang="en-US" sz="1419" spc="-29" strike="noStrike">
                <a:solidFill>
                  <a:srgbClr val="272525"/>
                </a:solidFill>
                <a:latin typeface="Inter"/>
                <a:ea typeface="Inter"/>
              </a:rPr>
              <a:t>및 이상 행동 확인</a:t>
            </a:r>
            <a:endParaRPr b="0" lang="en-US" sz="1419" spc="-1" strike="noStrike">
              <a:latin typeface="굴림"/>
            </a:endParaRPr>
          </a:p>
        </p:txBody>
      </p:sp>
      <p:sp>
        <p:nvSpPr>
          <p:cNvPr id="416" name="CustomShape 5"/>
          <p:cNvSpPr/>
          <p:nvPr/>
        </p:nvSpPr>
        <p:spPr>
          <a:xfrm>
            <a:off x="6558120" y="1238040"/>
            <a:ext cx="27766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2222"/>
              </a:lnSpc>
            </a:pPr>
            <a:r>
              <a:rPr b="1" lang="en-US" sz="1779" spc="-55" strike="noStrike">
                <a:solidFill>
                  <a:srgbClr val="272525"/>
                </a:solidFill>
                <a:latin typeface="나눔스퀘어_ac Bold"/>
                <a:ea typeface="Inter"/>
              </a:rPr>
              <a:t>DB</a:t>
            </a:r>
            <a:r>
              <a:rPr b="1" lang="en-US" sz="1779" spc="-55" strike="noStrike">
                <a:solidFill>
                  <a:srgbClr val="272525"/>
                </a:solidFill>
                <a:latin typeface="나눔스퀘어_ac Bold"/>
                <a:ea typeface="Inter"/>
              </a:rPr>
              <a:t>데이터 영상 다운로드</a:t>
            </a:r>
            <a:endParaRPr b="0" lang="en-US" sz="1779" spc="-1" strike="noStrike">
              <a:latin typeface="굴림"/>
            </a:endParaRPr>
          </a:p>
        </p:txBody>
      </p:sp>
      <p:sp>
        <p:nvSpPr>
          <p:cNvPr id="417" name="CustomShape 6"/>
          <p:cNvSpPr/>
          <p:nvPr/>
        </p:nvSpPr>
        <p:spPr>
          <a:xfrm>
            <a:off x="6308640" y="4325760"/>
            <a:ext cx="327528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2132"/>
              </a:lnSpc>
            </a:pPr>
            <a:r>
              <a:rPr b="0" lang="en-US" sz="1419" spc="-29" strike="noStrike">
                <a:solidFill>
                  <a:srgbClr val="272525"/>
                </a:solidFill>
                <a:latin typeface="Inter"/>
                <a:ea typeface="Inter"/>
              </a:rPr>
              <a:t>이상 행동 감지 </a:t>
            </a:r>
            <a:r>
              <a:rPr b="0" lang="en-US" sz="1419" spc="-29" strike="noStrike">
                <a:solidFill>
                  <a:srgbClr val="272525"/>
                </a:solidFill>
                <a:latin typeface="Inter"/>
                <a:ea typeface="Inter"/>
              </a:rPr>
              <a:t>CCTV </a:t>
            </a:r>
            <a:endParaRPr b="0" lang="en-US" sz="1419" spc="-1" strike="noStrike">
              <a:latin typeface="굴림"/>
            </a:endParaRPr>
          </a:p>
          <a:p>
            <a:pPr algn="ctr">
              <a:lnSpc>
                <a:spcPts val="2132"/>
              </a:lnSpc>
            </a:pPr>
            <a:r>
              <a:rPr b="0" lang="en-US" sz="1419" spc="-29" strike="noStrike">
                <a:solidFill>
                  <a:srgbClr val="272525"/>
                </a:solidFill>
                <a:latin typeface="Inter"/>
                <a:ea typeface="Inter"/>
              </a:rPr>
              <a:t>영상 검색 및 조회</a:t>
            </a:r>
            <a:endParaRPr b="0" lang="en-US" sz="1419" spc="-1" strike="noStrike">
              <a:latin typeface="굴림"/>
            </a:endParaRPr>
          </a:p>
        </p:txBody>
      </p:sp>
      <p:sp>
        <p:nvSpPr>
          <p:cNvPr id="418" name="CustomShape 7"/>
          <p:cNvSpPr/>
          <p:nvPr/>
        </p:nvSpPr>
        <p:spPr>
          <a:xfrm>
            <a:off x="481320" y="5288040"/>
            <a:ext cx="87264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132"/>
              </a:lnSpc>
            </a:pPr>
            <a:r>
              <a:rPr b="0" lang="en-US" sz="20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◈ </a:t>
            </a:r>
            <a:r>
              <a:rPr b="0" lang="en-US" sz="20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기술 구현 영상 링크</a:t>
            </a:r>
            <a:r>
              <a:rPr b="0" lang="en-US" sz="20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:  </a:t>
            </a:r>
            <a:r>
              <a:rPr b="0" lang="en-US" sz="2000" spc="-29" strike="noStrike" u="sng">
                <a:solidFill>
                  <a:srgbClr val="6685a3"/>
                </a:solidFill>
                <a:uFillTx/>
                <a:latin typeface="나눔스퀘어_ac Bold"/>
                <a:ea typeface="Inter"/>
                <a:hlinkClick r:id="rId1"/>
              </a:rPr>
              <a:t>https://youtu.be/7Sfxqac1R-s</a:t>
            </a:r>
            <a:endParaRPr b="0" lang="en-US" sz="2000" spc="-1" strike="noStrike">
              <a:latin typeface="굴림"/>
            </a:endParaRPr>
          </a:p>
          <a:p>
            <a:pPr>
              <a:lnSpc>
                <a:spcPts val="2132"/>
              </a:lnSpc>
            </a:pPr>
            <a:endParaRPr b="0" lang="en-US" sz="2000" spc="-1" strike="noStrike">
              <a:latin typeface="굴림"/>
            </a:endParaRPr>
          </a:p>
          <a:p>
            <a:pPr>
              <a:lnSpc>
                <a:spcPts val="2132"/>
              </a:lnSpc>
            </a:pPr>
            <a:r>
              <a:rPr b="0" lang="en-US" sz="16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◈ </a:t>
            </a:r>
            <a:r>
              <a:rPr b="0" lang="en-US" sz="16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자료 출처 블로그 링크</a:t>
            </a:r>
            <a:r>
              <a:rPr b="0" lang="en-US" sz="1600" spc="-29" strike="noStrike">
                <a:solidFill>
                  <a:srgbClr val="272525"/>
                </a:solidFill>
                <a:latin typeface="나눔스퀘어_ac Bold"/>
                <a:ea typeface="Inter"/>
              </a:rPr>
              <a:t>: </a:t>
            </a:r>
            <a:r>
              <a:rPr b="0" lang="en-US" sz="1600" spc="-1" strike="noStrike" u="sng">
                <a:solidFill>
                  <a:srgbClr val="6685a3"/>
                </a:solidFill>
                <a:uFillTx/>
                <a:latin typeface="Arial"/>
                <a:ea typeface="맑은 고딕"/>
                <a:hlinkClick r:id="rId2"/>
              </a:rPr>
              <a:t>sego4</a:t>
            </a:r>
            <a:r>
              <a:rPr b="0" lang="en-US" sz="1600" spc="-1" strike="noStrike" u="sng">
                <a:solidFill>
                  <a:srgbClr val="6685a3"/>
                </a:solidFill>
                <a:uFillTx/>
                <a:latin typeface="Arial"/>
                <a:ea typeface="맑은 고딕"/>
                <a:hlinkClick r:id="rId3"/>
              </a:rPr>
              <a:t>님의블로그</a:t>
            </a:r>
            <a:r>
              <a:rPr b="0" lang="en-US" sz="1600" spc="-1" strike="noStrike" u="sng">
                <a:solidFill>
                  <a:srgbClr val="6685a3"/>
                </a:solidFill>
                <a:uFillTx/>
                <a:latin typeface="Arial"/>
                <a:ea typeface="맑은 고딕"/>
                <a:hlinkClick r:id="rId4"/>
              </a:rPr>
              <a:t> </a:t>
            </a:r>
            <a:r>
              <a:rPr b="0" lang="en-US" sz="1600" spc="-1" strike="noStrike" u="sng">
                <a:solidFill>
                  <a:srgbClr val="6685a3"/>
                </a:solidFill>
                <a:uFillTx/>
                <a:latin typeface="Arial"/>
                <a:ea typeface="맑은 고딕"/>
                <a:hlinkClick r:id="rId5"/>
              </a:rPr>
              <a:t>: </a:t>
            </a:r>
            <a:r>
              <a:rPr b="0" lang="en-US" sz="1600" spc="-1" strike="noStrike" u="sng">
                <a:solidFill>
                  <a:srgbClr val="6685a3"/>
                </a:solidFill>
                <a:uFillTx/>
                <a:latin typeface="Arial"/>
                <a:ea typeface="맑은 고딕"/>
                <a:hlinkClick r:id="rId6"/>
              </a:rPr>
              <a:t>네이버 블로그 </a:t>
            </a:r>
            <a:r>
              <a:rPr b="0" lang="en-US" sz="1600" spc="-1" strike="noStrike" u="sng">
                <a:solidFill>
                  <a:srgbClr val="6685a3"/>
                </a:solidFill>
                <a:uFillTx/>
                <a:latin typeface="Arial"/>
                <a:ea typeface="맑은 고딕"/>
                <a:hlinkClick r:id="rId7"/>
              </a:rPr>
              <a:t>(naver.com)</a:t>
            </a:r>
            <a:endParaRPr b="0" lang="en-US" sz="1600" spc="-1" strike="noStrike">
              <a:latin typeface="굴림"/>
            </a:endParaRPr>
          </a:p>
        </p:txBody>
      </p:sp>
      <p:pic>
        <p:nvPicPr>
          <p:cNvPr id="419" name="그림 14" descr=""/>
          <p:cNvPicPr/>
          <p:nvPr/>
        </p:nvPicPr>
        <p:blipFill>
          <a:blip r:embed="rId8"/>
          <a:stretch/>
        </p:blipFill>
        <p:spPr>
          <a:xfrm>
            <a:off x="540000" y="2005920"/>
            <a:ext cx="2554560" cy="1846440"/>
          </a:xfrm>
          <a:prstGeom prst="rect">
            <a:avLst/>
          </a:prstGeom>
          <a:ln>
            <a:noFill/>
          </a:ln>
        </p:spPr>
      </p:pic>
      <p:pic>
        <p:nvPicPr>
          <p:cNvPr id="420" name="그림 16" descr=""/>
          <p:cNvPicPr/>
          <p:nvPr/>
        </p:nvPicPr>
        <p:blipFill>
          <a:blip r:embed="rId9"/>
          <a:stretch/>
        </p:blipFill>
        <p:spPr>
          <a:xfrm>
            <a:off x="3671280" y="1873080"/>
            <a:ext cx="2435760" cy="2284200"/>
          </a:xfrm>
          <a:prstGeom prst="rect">
            <a:avLst/>
          </a:prstGeom>
          <a:ln>
            <a:noFill/>
          </a:ln>
        </p:spPr>
      </p:pic>
      <p:pic>
        <p:nvPicPr>
          <p:cNvPr id="421" name="그림 17" descr=""/>
          <p:cNvPicPr/>
          <p:nvPr/>
        </p:nvPicPr>
        <p:blipFill>
          <a:blip r:embed="rId10"/>
          <a:stretch/>
        </p:blipFill>
        <p:spPr>
          <a:xfrm>
            <a:off x="6775200" y="1863000"/>
            <a:ext cx="2342520" cy="2268360"/>
          </a:xfrm>
          <a:prstGeom prst="rect">
            <a:avLst/>
          </a:prstGeom>
          <a:ln>
            <a:noFill/>
          </a:ln>
        </p:spPr>
      </p:pic>
      <p:sp>
        <p:nvSpPr>
          <p:cNvPr id="422" name="Line 8"/>
          <p:cNvSpPr/>
          <p:nvPr/>
        </p:nvSpPr>
        <p:spPr>
          <a:xfrm>
            <a:off x="401760" y="1721160"/>
            <a:ext cx="88898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Line 9"/>
          <p:cNvSpPr/>
          <p:nvPr/>
        </p:nvSpPr>
        <p:spPr>
          <a:xfrm>
            <a:off x="3290040" y="932400"/>
            <a:ext cx="0" cy="286920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Line 10"/>
          <p:cNvSpPr/>
          <p:nvPr/>
        </p:nvSpPr>
        <p:spPr>
          <a:xfrm>
            <a:off x="6488640" y="932400"/>
            <a:ext cx="0" cy="286920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Line 11"/>
          <p:cNvSpPr/>
          <p:nvPr/>
        </p:nvSpPr>
        <p:spPr>
          <a:xfrm>
            <a:off x="3290040" y="3801600"/>
            <a:ext cx="0" cy="109800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Line 12"/>
          <p:cNvSpPr/>
          <p:nvPr/>
        </p:nvSpPr>
        <p:spPr>
          <a:xfrm>
            <a:off x="6488640" y="3801600"/>
            <a:ext cx="0" cy="109800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Line 13"/>
          <p:cNvSpPr/>
          <p:nvPr/>
        </p:nvSpPr>
        <p:spPr>
          <a:xfrm>
            <a:off x="480960" y="4273200"/>
            <a:ext cx="872676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Line 14"/>
          <p:cNvSpPr/>
          <p:nvPr/>
        </p:nvSpPr>
        <p:spPr>
          <a:xfrm>
            <a:off x="480960" y="4906440"/>
            <a:ext cx="872712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Line 15"/>
          <p:cNvSpPr/>
          <p:nvPr/>
        </p:nvSpPr>
        <p:spPr>
          <a:xfrm>
            <a:off x="401760" y="932400"/>
            <a:ext cx="88898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30" name="Group 16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431" name="CustomShape 17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Ⅲ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본론</a:t>
              </a:r>
              <a:endParaRPr b="0" lang="en-US" sz="1110" spc="-1" strike="noStrike">
                <a:latin typeface="굴림"/>
              </a:endParaRPr>
            </a:p>
          </p:txBody>
        </p:sp>
        <p:sp>
          <p:nvSpPr>
            <p:cNvPr id="432" name="CustomShape 18"/>
            <p:cNvSpPr/>
            <p:nvPr/>
          </p:nvSpPr>
          <p:spPr>
            <a:xfrm>
              <a:off x="482760" y="85320"/>
              <a:ext cx="8100000" cy="53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5.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웹 화면 설명</a:t>
              </a:r>
              <a:endParaRPr b="0" lang="en-US" sz="2929" spc="-1" strike="noStrike">
                <a:latin typeface="굴림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1"/>
          <p:cNvGrpSpPr/>
          <p:nvPr/>
        </p:nvGrpSpPr>
        <p:grpSpPr>
          <a:xfrm>
            <a:off x="0" y="-7560"/>
            <a:ext cx="9905760" cy="6857640"/>
            <a:chOff x="0" y="-7560"/>
            <a:chExt cx="9905760" cy="6857640"/>
          </a:xfrm>
        </p:grpSpPr>
        <p:sp>
          <p:nvSpPr>
            <p:cNvPr id="434" name="CustomShape 2"/>
            <p:cNvSpPr/>
            <p:nvPr/>
          </p:nvSpPr>
          <p:spPr>
            <a:xfrm>
              <a:off x="0" y="-7560"/>
              <a:ext cx="9905760" cy="6857640"/>
            </a:xfrm>
            <a:prstGeom prst="rect">
              <a:avLst/>
            </a:prstGeom>
            <a:solidFill>
              <a:srgbClr val="f6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35" name="Image 0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9905760" cy="2314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6" name="CustomShape 3"/>
            <p:cNvSpPr/>
            <p:nvPr/>
          </p:nvSpPr>
          <p:spPr>
            <a:xfrm>
              <a:off x="2851560" y="3156480"/>
              <a:ext cx="3760920" cy="57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ts val="4442"/>
                </a:lnSpc>
              </a:pP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Ⅳ</a:t>
              </a: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. </a:t>
              </a: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결론 </a:t>
              </a:r>
              <a:endParaRPr b="0" lang="en-US" sz="3600" spc="-1" strike="noStrike">
                <a:latin typeface="굴림"/>
              </a:endParaRPr>
            </a:p>
          </p:txBody>
        </p:sp>
        <p:sp>
          <p:nvSpPr>
            <p:cNvPr id="437" name="CustomShape 4"/>
            <p:cNvSpPr/>
            <p:nvPr/>
          </p:nvSpPr>
          <p:spPr>
            <a:xfrm>
              <a:off x="1599480" y="639000"/>
              <a:ext cx="124560" cy="24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5"/>
            <p:cNvSpPr/>
            <p:nvPr/>
          </p:nvSpPr>
          <p:spPr>
            <a:xfrm>
              <a:off x="1599480" y="1019880"/>
              <a:ext cx="124560" cy="24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6"/>
            <p:cNvSpPr/>
            <p:nvPr/>
          </p:nvSpPr>
          <p:spPr>
            <a:xfrm>
              <a:off x="3365640" y="4210920"/>
              <a:ext cx="5007600" cy="2038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4160" rIns="74160" tIns="37080" bIns="37080">
              <a:noAutofit/>
            </a:bodyPr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1.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시행 착오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2.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향후 계획</a:t>
              </a:r>
              <a:endParaRPr b="0" lang="en-US" sz="1950" spc="-1" strike="noStrike">
                <a:latin typeface="굴림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roup 1"/>
          <p:cNvGrpSpPr/>
          <p:nvPr/>
        </p:nvGrpSpPr>
        <p:grpSpPr>
          <a:xfrm>
            <a:off x="482760" y="85320"/>
            <a:ext cx="9106200" cy="357120"/>
            <a:chOff x="482760" y="85320"/>
            <a:chExt cx="9106200" cy="357120"/>
          </a:xfrm>
        </p:grpSpPr>
        <p:sp>
          <p:nvSpPr>
            <p:cNvPr id="441" name="CustomShape 2"/>
            <p:cNvSpPr/>
            <p:nvPr/>
          </p:nvSpPr>
          <p:spPr>
            <a:xfrm>
              <a:off x="482760" y="85320"/>
              <a:ext cx="8100000" cy="257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3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Ⅳ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결론</a:t>
              </a:r>
              <a:endParaRPr b="0" lang="en-US" sz="1110" spc="-1" strike="noStrike">
                <a:latin typeface="굴림"/>
              </a:endParaRPr>
            </a:p>
          </p:txBody>
        </p:sp>
      </p:grpSp>
      <p:grpSp>
        <p:nvGrpSpPr>
          <p:cNvPr id="443" name="Group 4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444" name="CustomShape 5"/>
            <p:cNvSpPr/>
            <p:nvPr/>
          </p:nvSpPr>
          <p:spPr>
            <a:xfrm>
              <a:off x="482760" y="85320"/>
              <a:ext cx="9030960" cy="53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.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시행 착오 –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YOLO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학습 쓰레드 생성</a:t>
              </a:r>
              <a:endParaRPr b="0" lang="en-US" sz="2000" spc="-1" strike="noStrike">
                <a:latin typeface="굴림"/>
              </a:endParaRPr>
            </a:p>
          </p:txBody>
        </p:sp>
        <p:sp>
          <p:nvSpPr>
            <p:cNvPr id="445" name="CustomShape 6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Ⅳ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결론</a:t>
              </a:r>
              <a:endParaRPr b="0" lang="en-US" sz="1110" spc="-1" strike="noStrike">
                <a:latin typeface="굴림"/>
              </a:endParaRPr>
            </a:p>
          </p:txBody>
        </p:sp>
      </p:grpSp>
      <p:sp>
        <p:nvSpPr>
          <p:cNvPr id="446" name="Line 7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8"/>
          <p:cNvSpPr/>
          <p:nvPr/>
        </p:nvSpPr>
        <p:spPr>
          <a:xfrm>
            <a:off x="482760" y="960840"/>
            <a:ext cx="9193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모델 학습 중 프로그램 멈춤 현상 → </a:t>
            </a:r>
            <a:r>
              <a:rPr b="1" lang="en-US" sz="24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쓰레드 생성</a:t>
            </a:r>
            <a:r>
              <a:rPr b="0" lang="en-US" sz="24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으로 해결</a:t>
            </a:r>
            <a:endParaRPr b="0" lang="en-US" sz="2400" spc="-1" strike="noStrike">
              <a:latin typeface="굴림"/>
            </a:endParaRPr>
          </a:p>
        </p:txBody>
      </p:sp>
      <p:grpSp>
        <p:nvGrpSpPr>
          <p:cNvPr id="448" name="Group 9"/>
          <p:cNvGrpSpPr/>
          <p:nvPr/>
        </p:nvGrpSpPr>
        <p:grpSpPr>
          <a:xfrm>
            <a:off x="1200240" y="1973160"/>
            <a:ext cx="6048720" cy="4281120"/>
            <a:chOff x="1200240" y="1973160"/>
            <a:chExt cx="6048720" cy="4281120"/>
          </a:xfrm>
        </p:grpSpPr>
        <p:pic>
          <p:nvPicPr>
            <p:cNvPr id="449" name="그림 19" descr=""/>
            <p:cNvPicPr/>
            <p:nvPr/>
          </p:nvPicPr>
          <p:blipFill>
            <a:blip r:embed="rId1"/>
            <a:stretch/>
          </p:blipFill>
          <p:spPr>
            <a:xfrm>
              <a:off x="1200240" y="1973160"/>
              <a:ext cx="6048720" cy="3281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0" name="그림 20" descr=""/>
            <p:cNvPicPr/>
            <p:nvPr/>
          </p:nvPicPr>
          <p:blipFill>
            <a:blip r:embed="rId2"/>
            <a:stretch/>
          </p:blipFill>
          <p:spPr>
            <a:xfrm>
              <a:off x="1200240" y="5507280"/>
              <a:ext cx="4266000" cy="747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1" name="CustomShape 10"/>
            <p:cNvSpPr/>
            <p:nvPr/>
          </p:nvSpPr>
          <p:spPr>
            <a:xfrm flipV="1">
              <a:off x="1958400" y="4481640"/>
              <a:ext cx="1588320" cy="1076760"/>
            </a:xfrm>
            <a:prstGeom prst="curvedConnector3">
              <a:avLst>
                <a:gd name="adj1" fmla="val 145431"/>
              </a:avLst>
            </a:prstGeom>
            <a:noFill/>
            <a:ln>
              <a:solidFill>
                <a:srgbClr val="33cccc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84840" y="133920"/>
            <a:ext cx="8200080" cy="42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※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프로젝트 목적 및 기대효과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330840" y="807120"/>
            <a:ext cx="9374400" cy="71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1" lang="en-US" sz="1600" spc="-1" strike="noStrike">
                <a:solidFill>
                  <a:srgbClr val="5b9bd5"/>
                </a:solidFill>
                <a:latin typeface="나눔스퀘어 Bold"/>
                <a:ea typeface="나눔스퀘어 Bold"/>
              </a:rPr>
              <a:t>4</a:t>
            </a:r>
            <a:r>
              <a:rPr b="1" lang="en-US" sz="1600" spc="-1" strike="noStrike">
                <a:solidFill>
                  <a:srgbClr val="5b9bd5"/>
                </a:solidFill>
                <a:latin typeface="나눔스퀘어 Bold"/>
                <a:ea typeface="나눔스퀘어 Bold"/>
              </a:rPr>
              <a:t>차 산업혁명</a:t>
            </a:r>
            <a:r>
              <a:rPr b="0" lang="en-US" sz="16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에 따른 </a:t>
            </a:r>
            <a:r>
              <a:rPr b="1" lang="en-US" sz="1600" spc="-1" strike="noStrike">
                <a:solidFill>
                  <a:srgbClr val="5b9bd5"/>
                </a:solidFill>
                <a:latin typeface="나눔스퀘어 Bold"/>
                <a:ea typeface="나눔스퀘어 Bold"/>
              </a:rPr>
              <a:t>기술 환경 변화</a:t>
            </a:r>
            <a:r>
              <a:rPr b="0" lang="en-US" sz="16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로 인해 </a:t>
            </a:r>
            <a:r>
              <a:rPr b="1" lang="en-US" sz="1600" spc="-1" strike="noStrike">
                <a:solidFill>
                  <a:srgbClr val="5b9bd5"/>
                </a:solidFill>
                <a:latin typeface="나눔스퀘어 Bold"/>
                <a:ea typeface="나눔스퀘어 Bold"/>
              </a:rPr>
              <a:t>CCTV</a:t>
            </a:r>
            <a:r>
              <a:rPr b="1" lang="en-US" sz="1600" spc="-1" strike="noStrike">
                <a:solidFill>
                  <a:srgbClr val="5b9bd5"/>
                </a:solidFill>
                <a:latin typeface="나눔스퀘어 Bold"/>
                <a:ea typeface="나눔스퀘어 Bold"/>
              </a:rPr>
              <a:t>의 역할 재정립</a:t>
            </a:r>
            <a:r>
              <a:rPr b="0" lang="en-US" sz="16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과 </a:t>
            </a:r>
            <a:r>
              <a:rPr b="1" lang="en-US" sz="1600" spc="-1" strike="noStrike">
                <a:solidFill>
                  <a:srgbClr val="5b9bd5"/>
                </a:solidFill>
                <a:latin typeface="나눔스퀘어 Bold"/>
                <a:ea typeface="나눔스퀘어 Bold"/>
              </a:rPr>
              <a:t>근로자의 만족도 향상</a:t>
            </a:r>
            <a:r>
              <a:rPr b="0" lang="en-US" sz="16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을 통한 지속가능성을 수립하고</a:t>
            </a:r>
            <a:r>
              <a:rPr b="0" lang="en-US" sz="16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이와 연계된 효율적인 인프라 실행력 강화</a:t>
            </a:r>
            <a:r>
              <a:rPr b="0" lang="en-US" sz="16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나눔스퀘어 Bold"/>
                <a:ea typeface="나눔스퀘어 Bold"/>
              </a:rPr>
              <a:t>시장 활성화 및 문제해결 방안을 구축하는 것을 목표로 함</a:t>
            </a:r>
            <a:endParaRPr b="1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6501240" y="21708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I.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개요</a:t>
            </a:r>
            <a:endParaRPr b="0" lang="en-US" sz="1110" spc="-1" strike="noStrike">
              <a:latin typeface="굴림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648000" y="3364560"/>
            <a:ext cx="8507880" cy="1812600"/>
          </a:xfrm>
          <a:prstGeom prst="trapezoid">
            <a:avLst>
              <a:gd name="adj" fmla="val 186255"/>
            </a:avLst>
          </a:prstGeom>
          <a:gradFill rotWithShape="0">
            <a:gsLst>
              <a:gs pos="0">
                <a:srgbClr val="b8b8b8"/>
              </a:gs>
              <a:gs pos="100000">
                <a:srgbClr val="d2d2d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"/>
          <p:cNvSpPr/>
          <p:nvPr/>
        </p:nvSpPr>
        <p:spPr>
          <a:xfrm>
            <a:off x="3136680" y="4198680"/>
            <a:ext cx="3521520" cy="908640"/>
          </a:xfrm>
          <a:prstGeom prst="rect">
            <a:avLst/>
          </a:prstGeom>
          <a:solidFill>
            <a:schemeClr val="bg1"/>
          </a:solidFill>
          <a:ln w="324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9280" indent="-178920">
              <a:lnSpc>
                <a:spcPct val="12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얼굴인식과 동시에 블러처리가 가능한 </a:t>
            </a: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OpenCV </a:t>
            </a: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기술 연계를 통한 개인정보 프라이버시 관리체계 제언</a:t>
            </a:r>
            <a:endParaRPr b="0" lang="en-US" sz="1000" spc="-1" strike="noStrike">
              <a:latin typeface="굴림"/>
            </a:endParaRPr>
          </a:p>
          <a:p>
            <a:pPr marL="179280" indent="-178920">
              <a:lnSpc>
                <a:spcPct val="12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국내외 유관기관 벤치마킹 추진</a:t>
            </a:r>
            <a:endParaRPr b="0" lang="en-US" sz="1000" spc="-1" strike="noStrike">
              <a:latin typeface="굴림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3136680" y="3764880"/>
            <a:ext cx="3521520" cy="382320"/>
          </a:xfrm>
          <a:prstGeom prst="rect">
            <a:avLst/>
          </a:prstGeom>
          <a:solidFill>
            <a:srgbClr val="5b9bd5"/>
          </a:solidFill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시장 활성화 및 개인정보문제 해결 방안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6194160" y="2475000"/>
            <a:ext cx="3380760" cy="1169640"/>
          </a:xfrm>
          <a:prstGeom prst="rect">
            <a:avLst/>
          </a:prstGeom>
          <a:solidFill>
            <a:schemeClr val="bg1"/>
          </a:solidFill>
          <a:ln w="324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9280" indent="-1789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스마트 </a:t>
            </a: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CCTV </a:t>
            </a: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설치 현황 분석을 통한 기능 분류체계 재정립</a:t>
            </a:r>
            <a:endParaRPr b="0" lang="en-US" sz="1000" spc="-1" strike="noStrike">
              <a:latin typeface="굴림"/>
            </a:endParaRPr>
          </a:p>
          <a:p>
            <a:pPr marL="179280" indent="-1789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기술적인 강점으로 인프라 실행에 효율성을 극대화 할 수 있는 합리적 방향성 제시</a:t>
            </a:r>
            <a:endParaRPr b="0" lang="en-US" sz="1000" spc="-1" strike="noStrike">
              <a:latin typeface="굴림"/>
            </a:endParaRPr>
          </a:p>
          <a:p>
            <a:pPr marL="179280" indent="-1789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설치 이후 합리적 인력 운영을 위한 부서</a:t>
            </a: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/</a:t>
            </a: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직무 별 적정 인력 산정 및 인적자원 재배치</a:t>
            </a:r>
            <a:endParaRPr b="0" lang="en-US" sz="1000" spc="-1" strike="noStrike">
              <a:latin typeface="굴림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6194160" y="2053800"/>
            <a:ext cx="3380760" cy="375120"/>
          </a:xfrm>
          <a:prstGeom prst="rect">
            <a:avLst/>
          </a:prstGeom>
          <a:solidFill>
            <a:srgbClr val="5b9bd5"/>
          </a:solidFill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인프라 실행력 지원 모델 마련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330840" y="2512080"/>
            <a:ext cx="3255120" cy="1132560"/>
          </a:xfrm>
          <a:prstGeom prst="rect">
            <a:avLst/>
          </a:prstGeom>
          <a:solidFill>
            <a:schemeClr val="bg1"/>
          </a:solidFill>
          <a:ln w="324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79280" indent="-1789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CCTV</a:t>
            </a: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의 현황 분석 및 중장기적인 미래상 도출</a:t>
            </a:r>
            <a:endParaRPr b="0" lang="en-US" sz="1000" spc="-1" strike="noStrike">
              <a:latin typeface="굴림"/>
            </a:endParaRPr>
          </a:p>
          <a:p>
            <a:pPr marL="179280" indent="-1789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연도별 경영성과지표 </a:t>
            </a: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(KPI) </a:t>
            </a: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및 목표설정을 통한 시기별 추진 로드 맵 수립 및 환류 체계 구축</a:t>
            </a:r>
            <a:endParaRPr b="0" lang="en-US" sz="1000" spc="-1" strike="noStrike">
              <a:latin typeface="굴림"/>
            </a:endParaRPr>
          </a:p>
          <a:p>
            <a:pPr marL="179280" indent="-1789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000" spc="-1" strike="noStrike">
                <a:solidFill>
                  <a:srgbClr val="000000"/>
                </a:solidFill>
                <a:latin typeface="나눔스퀘어_ac Bold"/>
                <a:ea typeface="나눔스퀘어 Bold"/>
              </a:rPr>
              <a:t>정부 정책의 목적에 부합하며 산업 근로자 만족도 및 특성을 반영한 역할의 재정립</a:t>
            </a:r>
            <a:endParaRPr b="0" lang="en-US" sz="1000" spc="-1" strike="noStrike">
              <a:latin typeface="굴림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330840" y="2053800"/>
            <a:ext cx="3255120" cy="406440"/>
          </a:xfrm>
          <a:prstGeom prst="rect">
            <a:avLst/>
          </a:prstGeom>
          <a:solidFill>
            <a:srgbClr val="5b9bd5"/>
          </a:solidFill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CCTV</a:t>
            </a:r>
            <a:r>
              <a:rPr b="1" lang="en-US" sz="12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의 역할 및 만족도 극대화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3630600" y="5883120"/>
            <a:ext cx="3508200" cy="282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8929b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2"/>
          <p:cNvSpPr/>
          <p:nvPr/>
        </p:nvSpPr>
        <p:spPr>
          <a:xfrm>
            <a:off x="330840" y="5193720"/>
            <a:ext cx="9242280" cy="1258200"/>
          </a:xfrm>
          <a:prstGeom prst="rect">
            <a:avLst/>
          </a:prstGeom>
          <a:solidFill>
            <a:srgbClr val="ffffff">
              <a:alpha val="26000"/>
            </a:srgbClr>
          </a:solidFill>
          <a:ln w="190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3"/>
          <p:cNvSpPr/>
          <p:nvPr/>
        </p:nvSpPr>
        <p:spPr>
          <a:xfrm>
            <a:off x="2136600" y="5261400"/>
            <a:ext cx="7307280" cy="750600"/>
          </a:xfrm>
          <a:prstGeom prst="rect">
            <a:avLst/>
          </a:prstGeom>
          <a:noFill/>
          <a:ln w="9360">
            <a:noFill/>
          </a:ln>
          <a:effectLst>
            <a:outerShdw algn="ctr" dir="2700000" dist="17819" rotWithShape="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1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실행력 높은 중장기 발전방안을 마련하여 새로운 도약의 토대 구축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144" name="CustomShape 14"/>
          <p:cNvSpPr/>
          <p:nvPr/>
        </p:nvSpPr>
        <p:spPr>
          <a:xfrm>
            <a:off x="4620600" y="5695560"/>
            <a:ext cx="2339640" cy="65844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48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사용자 동기부여를 통한</a:t>
            </a:r>
            <a:endParaRPr b="0" lang="en-US" sz="12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시장 활성화 및 경쟁력 강화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45" name="CustomShape 15"/>
          <p:cNvSpPr/>
          <p:nvPr/>
        </p:nvSpPr>
        <p:spPr>
          <a:xfrm>
            <a:off x="2107440" y="5695560"/>
            <a:ext cx="2339640" cy="65844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48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성과 극대화를 위한 </a:t>
            </a:r>
            <a:endParaRPr b="0" lang="en-US" sz="12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AI CCTV </a:t>
            </a:r>
            <a:r>
              <a:rPr b="1" lang="en-US" sz="1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정체성 정립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46" name="CustomShape 16"/>
          <p:cNvSpPr/>
          <p:nvPr/>
        </p:nvSpPr>
        <p:spPr>
          <a:xfrm>
            <a:off x="7138800" y="5695560"/>
            <a:ext cx="2339640" cy="65844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648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효율적 인프라 실행력을 담보한</a:t>
            </a:r>
            <a:endParaRPr b="0" lang="en-US" sz="12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인</a:t>
            </a:r>
            <a:r>
              <a:rPr b="1" lang="en-US" sz="1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·</a:t>
            </a:r>
            <a:r>
              <a:rPr b="1" lang="en-US" sz="1200" spc="-1" strike="noStrike">
                <a:solidFill>
                  <a:srgbClr val="000000"/>
                </a:solidFill>
                <a:latin typeface="나눔스퀘어 ExtraBold"/>
                <a:ea typeface="나눔스퀘어 ExtraBold"/>
              </a:rPr>
              <a:t>물적 자원 운영체계 확립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47" name="CustomShape 17"/>
          <p:cNvSpPr/>
          <p:nvPr/>
        </p:nvSpPr>
        <p:spPr>
          <a:xfrm>
            <a:off x="384840" y="5267880"/>
            <a:ext cx="1655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2060"/>
                </a:solidFill>
                <a:latin typeface="나눔스퀘어 ExtraBold"/>
                <a:ea typeface="나눔스퀘어 ExtraBold"/>
              </a:rPr>
              <a:t>What </a:t>
            </a:r>
            <a:r>
              <a:rPr b="1" i="1" lang="en-US" sz="800" spc="-1" strike="noStrike">
                <a:solidFill>
                  <a:srgbClr val="002060"/>
                </a:solidFill>
                <a:latin typeface="나눔스퀘어 ExtraBold"/>
                <a:ea typeface="나눔스퀘어 ExtraBold"/>
              </a:rPr>
              <a:t>to do? </a:t>
            </a:r>
            <a:endParaRPr b="0" lang="en-US" sz="800" spc="-1" strike="noStrike">
              <a:latin typeface="굴림"/>
            </a:endParaRPr>
          </a:p>
        </p:txBody>
      </p:sp>
      <p:sp>
        <p:nvSpPr>
          <p:cNvPr id="148" name="CustomShape 18"/>
          <p:cNvSpPr/>
          <p:nvPr/>
        </p:nvSpPr>
        <p:spPr>
          <a:xfrm>
            <a:off x="384840" y="5996160"/>
            <a:ext cx="1655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2060"/>
                </a:solidFill>
                <a:latin typeface="나눔스퀘어 ExtraBold"/>
                <a:ea typeface="나눔스퀘어 ExtraBold"/>
              </a:rPr>
              <a:t>How </a:t>
            </a:r>
            <a:r>
              <a:rPr b="1" i="1" lang="en-US" sz="800" spc="-1" strike="noStrike">
                <a:solidFill>
                  <a:srgbClr val="002060"/>
                </a:solidFill>
                <a:latin typeface="나눔스퀘어 ExtraBold"/>
                <a:ea typeface="나눔스퀘어 ExtraBold"/>
              </a:rPr>
              <a:t>to do?  </a:t>
            </a:r>
            <a:endParaRPr b="0" lang="en-US" sz="800" spc="-1" strike="noStrike">
              <a:latin typeface="굴림"/>
            </a:endParaRPr>
          </a:p>
        </p:txBody>
      </p:sp>
      <p:sp>
        <p:nvSpPr>
          <p:cNvPr id="149" name="CustomShape 19"/>
          <p:cNvSpPr/>
          <p:nvPr/>
        </p:nvSpPr>
        <p:spPr>
          <a:xfrm rot="5400000">
            <a:off x="1022040" y="5352120"/>
            <a:ext cx="382320" cy="959760"/>
          </a:xfrm>
          <a:prstGeom prst="rightArrow">
            <a:avLst>
              <a:gd name="adj1" fmla="val 68226"/>
              <a:gd name="adj2" fmla="val 44344"/>
            </a:avLst>
          </a:prstGeom>
          <a:gradFill rotWithShape="0">
            <a:gsLst>
              <a:gs pos="0">
                <a:srgbClr val="ffffff"/>
              </a:gs>
              <a:gs pos="100000">
                <a:srgbClr val="8080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그림 2" descr=""/>
          <p:cNvPicPr/>
          <p:nvPr/>
        </p:nvPicPr>
        <p:blipFill>
          <a:blip r:embed="rId1"/>
          <a:stretch/>
        </p:blipFill>
        <p:spPr>
          <a:xfrm>
            <a:off x="4236840" y="2062440"/>
            <a:ext cx="1320840" cy="1231920"/>
          </a:xfrm>
          <a:prstGeom prst="rect">
            <a:avLst/>
          </a:prstGeom>
          <a:ln>
            <a:noFill/>
          </a:ln>
        </p:spPr>
      </p:pic>
      <p:grpSp>
        <p:nvGrpSpPr>
          <p:cNvPr id="151" name="Group 20"/>
          <p:cNvGrpSpPr/>
          <p:nvPr/>
        </p:nvGrpSpPr>
        <p:grpSpPr>
          <a:xfrm>
            <a:off x="330480" y="1514880"/>
            <a:ext cx="9244440" cy="414720"/>
            <a:chOff x="330480" y="1514880"/>
            <a:chExt cx="9244440" cy="414720"/>
          </a:xfrm>
        </p:grpSpPr>
        <p:sp>
          <p:nvSpPr>
            <p:cNvPr id="152" name="Line 21"/>
            <p:cNvSpPr/>
            <p:nvPr/>
          </p:nvSpPr>
          <p:spPr>
            <a:xfrm>
              <a:off x="330480" y="1871640"/>
              <a:ext cx="9242640" cy="360"/>
            </a:xfrm>
            <a:prstGeom prst="line">
              <a:avLst/>
            </a:prstGeom>
            <a:ln w="324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22"/>
            <p:cNvSpPr/>
            <p:nvPr/>
          </p:nvSpPr>
          <p:spPr>
            <a:xfrm>
              <a:off x="330840" y="1514880"/>
              <a:ext cx="9244080" cy="414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>
              <a:spAutoFit/>
            </a:bodyPr>
            <a:p>
              <a:pPr algn="ctr">
                <a:lnSpc>
                  <a:spcPct val="110000"/>
                </a:lnSpc>
              </a:pPr>
              <a:r>
                <a:rPr b="1" lang="en-US" sz="1400" spc="-1" strike="noStrike">
                  <a:solidFill>
                    <a:srgbClr val="4f5152"/>
                  </a:solidFill>
                  <a:latin typeface="나눔스퀘어_ac ExtraBold"/>
                  <a:ea typeface="나눔스퀘어_ac ExtraBold"/>
                </a:rPr>
                <a:t>Smart CCTV View: SCV</a:t>
              </a:r>
              <a:endParaRPr b="0" lang="en-US" sz="1400" spc="-1" strike="noStrike">
                <a:latin typeface="굴림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roup 1"/>
          <p:cNvGrpSpPr/>
          <p:nvPr/>
        </p:nvGrpSpPr>
        <p:grpSpPr>
          <a:xfrm>
            <a:off x="482760" y="85320"/>
            <a:ext cx="9106200" cy="357120"/>
            <a:chOff x="482760" y="85320"/>
            <a:chExt cx="9106200" cy="357120"/>
          </a:xfrm>
        </p:grpSpPr>
        <p:sp>
          <p:nvSpPr>
            <p:cNvPr id="453" name="CustomShape 2"/>
            <p:cNvSpPr/>
            <p:nvPr/>
          </p:nvSpPr>
          <p:spPr>
            <a:xfrm>
              <a:off x="482760" y="85320"/>
              <a:ext cx="8100000" cy="257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3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Ⅳ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결론</a:t>
              </a:r>
              <a:endParaRPr b="0" lang="en-US" sz="1110" spc="-1" strike="noStrike">
                <a:latin typeface="굴림"/>
              </a:endParaRPr>
            </a:p>
          </p:txBody>
        </p:sp>
      </p:grpSp>
      <p:grpSp>
        <p:nvGrpSpPr>
          <p:cNvPr id="455" name="Group 4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456" name="CustomShape 5"/>
            <p:cNvSpPr/>
            <p:nvPr/>
          </p:nvSpPr>
          <p:spPr>
            <a:xfrm>
              <a:off x="482760" y="85320"/>
              <a:ext cx="9030960" cy="53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-2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.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시행 착오 –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프로그램 내 탭 간 상태 연동</a:t>
              </a:r>
              <a:endParaRPr b="0" lang="en-US" sz="2000" spc="-1" strike="noStrike">
                <a:latin typeface="굴림"/>
              </a:endParaRPr>
            </a:p>
          </p:txBody>
        </p:sp>
        <p:sp>
          <p:nvSpPr>
            <p:cNvPr id="457" name="CustomShape 6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Ⅳ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결론</a:t>
              </a:r>
              <a:endParaRPr b="0" lang="en-US" sz="1110" spc="-1" strike="noStrike">
                <a:latin typeface="굴림"/>
              </a:endParaRPr>
            </a:p>
          </p:txBody>
        </p:sp>
      </p:grpSp>
      <p:sp>
        <p:nvSpPr>
          <p:cNvPr id="458" name="Line 7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8"/>
          <p:cNvSpPr/>
          <p:nvPr/>
        </p:nvSpPr>
        <p:spPr>
          <a:xfrm>
            <a:off x="253440" y="972360"/>
            <a:ext cx="965232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프로젝트 화 중 프로그램 내의 탭 별로 상태가 연동되지 않아 </a:t>
            </a:r>
            <a:r>
              <a:rPr b="1" lang="en-US" sz="20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상태 관리 객체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 추가</a:t>
            </a:r>
            <a:endParaRPr b="0" lang="en-US" sz="2000" spc="-1" strike="noStrike">
              <a:latin typeface="굴림"/>
            </a:endParaRPr>
          </a:p>
        </p:txBody>
      </p:sp>
      <p:pic>
        <p:nvPicPr>
          <p:cNvPr id="460" name="그림 13" descr=""/>
          <p:cNvPicPr/>
          <p:nvPr/>
        </p:nvPicPr>
        <p:blipFill>
          <a:blip r:embed="rId1"/>
          <a:stretch/>
        </p:blipFill>
        <p:spPr>
          <a:xfrm>
            <a:off x="5132880" y="2507040"/>
            <a:ext cx="4422240" cy="3078000"/>
          </a:xfrm>
          <a:prstGeom prst="rect">
            <a:avLst/>
          </a:prstGeom>
          <a:ln>
            <a:noFill/>
          </a:ln>
        </p:spPr>
      </p:pic>
      <p:pic>
        <p:nvPicPr>
          <p:cNvPr id="461" name="그림 14" descr=""/>
          <p:cNvPicPr/>
          <p:nvPr/>
        </p:nvPicPr>
        <p:blipFill>
          <a:blip r:embed="rId2"/>
          <a:stretch/>
        </p:blipFill>
        <p:spPr>
          <a:xfrm>
            <a:off x="575640" y="3024000"/>
            <a:ext cx="2619000" cy="723240"/>
          </a:xfrm>
          <a:prstGeom prst="rect">
            <a:avLst/>
          </a:prstGeom>
          <a:ln>
            <a:noFill/>
          </a:ln>
        </p:spPr>
      </p:pic>
      <p:pic>
        <p:nvPicPr>
          <p:cNvPr id="462" name="그림 15" descr=""/>
          <p:cNvPicPr/>
          <p:nvPr/>
        </p:nvPicPr>
        <p:blipFill>
          <a:blip r:embed="rId3"/>
          <a:stretch/>
        </p:blipFill>
        <p:spPr>
          <a:xfrm>
            <a:off x="568440" y="3867480"/>
            <a:ext cx="2614320" cy="950400"/>
          </a:xfrm>
          <a:prstGeom prst="rect">
            <a:avLst/>
          </a:prstGeom>
          <a:ln>
            <a:noFill/>
          </a:ln>
        </p:spPr>
      </p:pic>
      <p:pic>
        <p:nvPicPr>
          <p:cNvPr id="463" name="그림 16" descr=""/>
          <p:cNvPicPr/>
          <p:nvPr/>
        </p:nvPicPr>
        <p:blipFill>
          <a:blip r:embed="rId4"/>
          <a:stretch/>
        </p:blipFill>
        <p:spPr>
          <a:xfrm>
            <a:off x="575640" y="4938120"/>
            <a:ext cx="2619000" cy="1024200"/>
          </a:xfrm>
          <a:prstGeom prst="rect">
            <a:avLst/>
          </a:prstGeom>
          <a:ln>
            <a:noFill/>
          </a:ln>
        </p:spPr>
      </p:pic>
      <p:pic>
        <p:nvPicPr>
          <p:cNvPr id="464" name="그림 17" descr=""/>
          <p:cNvPicPr/>
          <p:nvPr/>
        </p:nvPicPr>
        <p:blipFill>
          <a:blip r:embed="rId5"/>
          <a:stretch/>
        </p:blipFill>
        <p:spPr>
          <a:xfrm>
            <a:off x="568440" y="2054520"/>
            <a:ext cx="3462120" cy="848880"/>
          </a:xfrm>
          <a:prstGeom prst="rect">
            <a:avLst/>
          </a:prstGeom>
          <a:ln>
            <a:noFill/>
          </a:ln>
        </p:spPr>
      </p:pic>
      <p:sp>
        <p:nvSpPr>
          <p:cNvPr id="465" name="CustomShape 9"/>
          <p:cNvSpPr/>
          <p:nvPr/>
        </p:nvSpPr>
        <p:spPr>
          <a:xfrm>
            <a:off x="3828960" y="3694680"/>
            <a:ext cx="1071000" cy="5482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1"/>
          <p:cNvGrpSpPr/>
          <p:nvPr/>
        </p:nvGrpSpPr>
        <p:grpSpPr>
          <a:xfrm>
            <a:off x="482760" y="85320"/>
            <a:ext cx="9106200" cy="357120"/>
            <a:chOff x="482760" y="85320"/>
            <a:chExt cx="9106200" cy="357120"/>
          </a:xfrm>
        </p:grpSpPr>
        <p:sp>
          <p:nvSpPr>
            <p:cNvPr id="467" name="CustomShape 2"/>
            <p:cNvSpPr/>
            <p:nvPr/>
          </p:nvSpPr>
          <p:spPr>
            <a:xfrm>
              <a:off x="482760" y="85320"/>
              <a:ext cx="8100000" cy="257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3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Ⅳ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결론</a:t>
              </a:r>
              <a:endParaRPr b="0" lang="en-US" sz="1110" spc="-1" strike="noStrike">
                <a:latin typeface="굴림"/>
              </a:endParaRPr>
            </a:p>
          </p:txBody>
        </p:sp>
      </p:grpSp>
      <p:grpSp>
        <p:nvGrpSpPr>
          <p:cNvPr id="469" name="Group 4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470" name="CustomShape 5"/>
            <p:cNvSpPr/>
            <p:nvPr/>
          </p:nvSpPr>
          <p:spPr>
            <a:xfrm>
              <a:off x="482760" y="85320"/>
              <a:ext cx="9030960" cy="53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-3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.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시행 착오 –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Java Script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모듈 사용 및 적용하기</a:t>
              </a:r>
              <a:endParaRPr b="0" lang="en-US" sz="2000" spc="-1" strike="noStrike">
                <a:latin typeface="굴림"/>
              </a:endParaRPr>
            </a:p>
          </p:txBody>
        </p:sp>
        <p:sp>
          <p:nvSpPr>
            <p:cNvPr id="471" name="CustomShape 6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Ⅳ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결론</a:t>
              </a:r>
              <a:endParaRPr b="0" lang="en-US" sz="1110" spc="-1" strike="noStrike">
                <a:latin typeface="굴림"/>
              </a:endParaRPr>
            </a:p>
          </p:txBody>
        </p:sp>
      </p:grpSp>
      <p:sp>
        <p:nvSpPr>
          <p:cNvPr id="472" name="CustomShape 7"/>
          <p:cNvSpPr/>
          <p:nvPr/>
        </p:nvSpPr>
        <p:spPr>
          <a:xfrm>
            <a:off x="2810520" y="6226560"/>
            <a:ext cx="4212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◈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출처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: </a:t>
            </a:r>
            <a:r>
              <a:rPr b="0" lang="en-US" sz="1000" spc="-1" strike="noStrike" u="sng">
                <a:solidFill>
                  <a:srgbClr val="6685a3"/>
                </a:solidFill>
                <a:uFillTx/>
                <a:latin typeface="Arial"/>
                <a:ea typeface="맑은 고딕"/>
                <a:hlinkClick r:id="rId1"/>
              </a:rPr>
              <a:t>https</a:t>
            </a:r>
            <a:r>
              <a:rPr b="0" lang="en-US" sz="1000" spc="-1" strike="noStrike" u="sng">
                <a:solidFill>
                  <a:srgbClr val="6685a3"/>
                </a:solidFill>
                <a:uFillTx/>
                <a:latin typeface="Arial"/>
                <a:ea typeface="맑은 고딕"/>
                <a:hlinkClick r:id="rId2"/>
              </a:rPr>
              <a:t>://</a:t>
            </a:r>
            <a:r>
              <a:rPr b="0" lang="en-US" sz="1000" spc="-1" strike="noStrike" u="sng">
                <a:solidFill>
                  <a:srgbClr val="6685a3"/>
                </a:solidFill>
                <a:uFillTx/>
                <a:latin typeface="Arial"/>
                <a:ea typeface="맑은 고딕"/>
                <a:hlinkClick r:id="rId3"/>
              </a:rPr>
              <a:t>blog.naver.com/sego4/223445561405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  </a:t>
            </a:r>
            <a:r>
              <a:rPr b="0" lang="en-US" sz="1100" spc="-1" strike="noStrike">
                <a:solidFill>
                  <a:srgbClr val="5b9bd5"/>
                </a:solidFill>
                <a:latin typeface="Arial"/>
                <a:ea typeface="맑은 고딕"/>
              </a:rPr>
              <a:t>5</a:t>
            </a:r>
            <a:r>
              <a:rPr b="0" lang="en-US" sz="1100" spc="-1" strike="noStrike">
                <a:solidFill>
                  <a:srgbClr val="5b9bd5"/>
                </a:solidFill>
                <a:latin typeface="Arial"/>
                <a:ea typeface="맑은 고딕"/>
              </a:rPr>
              <a:t>교시부터</a:t>
            </a:r>
            <a:endParaRPr b="0" lang="en-US" sz="1100" spc="-1" strike="noStrike">
              <a:latin typeface="굴림"/>
            </a:endParaRPr>
          </a:p>
        </p:txBody>
      </p:sp>
      <p:sp>
        <p:nvSpPr>
          <p:cNvPr id="473" name="Line 8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9"/>
          <p:cNvSpPr/>
          <p:nvPr/>
        </p:nvSpPr>
        <p:spPr>
          <a:xfrm>
            <a:off x="320040" y="794160"/>
            <a:ext cx="9193680" cy="11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웹 인터페이스에서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CCTV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페이지와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Logs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페이지를 각각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iframe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으로 구성된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frameset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으로 나누어 표시했습니다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Logs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페이지의 내용이 객체 검출을 통해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DB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에 추가되는데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Java Script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모듈을 사용하여 “</a:t>
            </a:r>
            <a:r>
              <a:rPr b="1" lang="en-US" sz="1200" spc="-1" strike="noStrike">
                <a:solidFill>
                  <a:srgbClr val="5b9bd5"/>
                </a:solidFill>
                <a:latin typeface="Arial"/>
                <a:ea typeface="맑은 고딕"/>
              </a:rPr>
              <a:t>새로 고침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”하는데 어려움이 있었습니다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.</a:t>
            </a:r>
            <a:endParaRPr b="0" lang="en-US" sz="12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※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결국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Script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영역에서 </a:t>
            </a:r>
            <a:r>
              <a:rPr b="1" lang="en-US" sz="1200" spc="-1" strike="noStrike">
                <a:solidFill>
                  <a:srgbClr val="5b9bd5"/>
                </a:solidFill>
                <a:latin typeface="Arial"/>
                <a:ea typeface="맑은 고딕"/>
              </a:rPr>
              <a:t>tbody id=“log-table-body”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로 연결되어 있는 부분을 반복하고자하는 “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body”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로 수정하여 문제를 해결했습니다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.</a:t>
            </a:r>
            <a:endParaRPr b="0" lang="en-US" sz="1200" spc="-1" strike="noStrike">
              <a:latin typeface="굴림"/>
            </a:endParaRPr>
          </a:p>
        </p:txBody>
      </p:sp>
      <p:pic>
        <p:nvPicPr>
          <p:cNvPr id="475" name="그림 11" descr=""/>
          <p:cNvPicPr/>
          <p:nvPr/>
        </p:nvPicPr>
        <p:blipFill>
          <a:blip r:embed="rId4"/>
          <a:stretch/>
        </p:blipFill>
        <p:spPr>
          <a:xfrm>
            <a:off x="482760" y="1964880"/>
            <a:ext cx="2340360" cy="736560"/>
          </a:xfrm>
          <a:prstGeom prst="rect">
            <a:avLst/>
          </a:prstGeom>
          <a:ln>
            <a:noFill/>
          </a:ln>
        </p:spPr>
      </p:pic>
      <p:pic>
        <p:nvPicPr>
          <p:cNvPr id="476" name="그림 12" descr=""/>
          <p:cNvPicPr/>
          <p:nvPr/>
        </p:nvPicPr>
        <p:blipFill>
          <a:blip r:embed="rId5"/>
          <a:stretch/>
        </p:blipFill>
        <p:spPr>
          <a:xfrm>
            <a:off x="482760" y="2990520"/>
            <a:ext cx="2415960" cy="2946960"/>
          </a:xfrm>
          <a:prstGeom prst="rect">
            <a:avLst/>
          </a:prstGeom>
          <a:ln>
            <a:noFill/>
          </a:ln>
        </p:spPr>
      </p:pic>
      <p:sp>
        <p:nvSpPr>
          <p:cNvPr id="477" name="CustomShape 10"/>
          <p:cNvSpPr/>
          <p:nvPr/>
        </p:nvSpPr>
        <p:spPr>
          <a:xfrm>
            <a:off x="1599120" y="2781360"/>
            <a:ext cx="107640" cy="1202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9360">
            <a:solidFill>
              <a:srgbClr val="ffcc6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Line 11"/>
          <p:cNvSpPr/>
          <p:nvPr/>
        </p:nvSpPr>
        <p:spPr>
          <a:xfrm>
            <a:off x="3105720" y="1871280"/>
            <a:ext cx="0" cy="429768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9" name="그림 17" descr=""/>
          <p:cNvPicPr/>
          <p:nvPr/>
        </p:nvPicPr>
        <p:blipFill>
          <a:blip r:embed="rId6"/>
          <a:stretch/>
        </p:blipFill>
        <p:spPr>
          <a:xfrm>
            <a:off x="3313080" y="1971720"/>
            <a:ext cx="2981880" cy="3841200"/>
          </a:xfrm>
          <a:prstGeom prst="rect">
            <a:avLst/>
          </a:prstGeom>
          <a:ln>
            <a:noFill/>
          </a:ln>
        </p:spPr>
      </p:pic>
      <p:pic>
        <p:nvPicPr>
          <p:cNvPr id="480" name="그림 18" descr=""/>
          <p:cNvPicPr/>
          <p:nvPr/>
        </p:nvPicPr>
        <p:blipFill>
          <a:blip r:embed="rId7"/>
          <a:stretch/>
        </p:blipFill>
        <p:spPr>
          <a:xfrm>
            <a:off x="6803280" y="1932840"/>
            <a:ext cx="2480760" cy="4236120"/>
          </a:xfrm>
          <a:prstGeom prst="rect">
            <a:avLst/>
          </a:prstGeom>
          <a:ln>
            <a:noFill/>
          </a:ln>
        </p:spPr>
      </p:pic>
      <p:sp>
        <p:nvSpPr>
          <p:cNvPr id="481" name="CustomShape 12"/>
          <p:cNvSpPr/>
          <p:nvPr/>
        </p:nvSpPr>
        <p:spPr>
          <a:xfrm flipH="1" flipV="1" rot="5400000">
            <a:off x="4923000" y="3932280"/>
            <a:ext cx="1761840" cy="1998720"/>
          </a:xfrm>
          <a:prstGeom prst="curvedConnector4">
            <a:avLst>
              <a:gd name="adj1" fmla="val -12973"/>
              <a:gd name="adj2" fmla="val 87297"/>
            </a:avLst>
          </a:prstGeom>
          <a:noFill/>
          <a:ln>
            <a:solidFill>
              <a:srgbClr val="5b9bd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roup 1"/>
          <p:cNvGrpSpPr/>
          <p:nvPr/>
        </p:nvGrpSpPr>
        <p:grpSpPr>
          <a:xfrm>
            <a:off x="482760" y="85320"/>
            <a:ext cx="9106200" cy="536760"/>
            <a:chOff x="482760" y="85320"/>
            <a:chExt cx="9106200" cy="536760"/>
          </a:xfrm>
        </p:grpSpPr>
        <p:sp>
          <p:nvSpPr>
            <p:cNvPr id="483" name="CustomShape 2"/>
            <p:cNvSpPr/>
            <p:nvPr/>
          </p:nvSpPr>
          <p:spPr>
            <a:xfrm>
              <a:off x="482760" y="85320"/>
              <a:ext cx="8100000" cy="53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1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-4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.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시행 착오 –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YOLOv8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모델 학습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Flask app.py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에서 구현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!</a:t>
              </a:r>
              <a:endParaRPr b="0" lang="en-US" sz="2000" spc="-1" strike="noStrike">
                <a:latin typeface="굴림"/>
              </a:endParaRPr>
            </a:p>
          </p:txBody>
        </p:sp>
        <p:sp>
          <p:nvSpPr>
            <p:cNvPr id="484" name="CustomShape 3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Ⅳ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결론</a:t>
              </a:r>
              <a:endParaRPr b="0" lang="en-US" sz="1110" spc="-1" strike="noStrike">
                <a:latin typeface="굴림"/>
              </a:endParaRPr>
            </a:p>
          </p:txBody>
        </p:sp>
      </p:grpSp>
      <p:sp>
        <p:nvSpPr>
          <p:cNvPr id="485" name="Line 4"/>
          <p:cNvSpPr/>
          <p:nvPr/>
        </p:nvSpPr>
        <p:spPr>
          <a:xfrm>
            <a:off x="320040" y="193536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86" name="Group 5"/>
          <p:cNvGrpSpPr/>
          <p:nvPr/>
        </p:nvGrpSpPr>
        <p:grpSpPr>
          <a:xfrm>
            <a:off x="320040" y="750960"/>
            <a:ext cx="9514800" cy="1049400"/>
            <a:chOff x="320040" y="750960"/>
            <a:chExt cx="9514800" cy="1049400"/>
          </a:xfrm>
        </p:grpSpPr>
        <p:sp>
          <p:nvSpPr>
            <p:cNvPr id="487" name="CustomShape 6"/>
            <p:cNvSpPr/>
            <p:nvPr/>
          </p:nvSpPr>
          <p:spPr>
            <a:xfrm>
              <a:off x="320040" y="750960"/>
              <a:ext cx="9514800" cy="1049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5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Flask 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애플리케이션에서 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YOLOv8 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모델 사용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, 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객체 검출을 구현하는 과정에서 </a:t>
              </a:r>
              <a:r>
                <a:rPr b="1" lang="en-US" sz="1400" spc="-1" strike="noStrike">
                  <a:solidFill>
                    <a:srgbClr val="5b9bd5"/>
                  </a:solidFill>
                  <a:latin typeface="Arial"/>
                  <a:ea typeface="맑은 고딕"/>
                </a:rPr>
                <a:t>“</a:t>
              </a:r>
              <a:r>
                <a:rPr b="1" lang="en-US" sz="1400" spc="-1" strike="noStrike">
                  <a:solidFill>
                    <a:srgbClr val="5b9bd5"/>
                  </a:solidFill>
                  <a:latin typeface="Arial"/>
                  <a:ea typeface="맑은 고딕"/>
                </a:rPr>
                <a:t>predict.py”</a:t>
              </a:r>
              <a:r>
                <a:rPr b="1" lang="en-US" sz="1400" spc="-1" strike="noStrike">
                  <a:solidFill>
                    <a:srgbClr val="5b9bd5"/>
                  </a:solidFill>
                  <a:latin typeface="Arial"/>
                  <a:ea typeface="맑은 고딕"/>
                </a:rPr>
                <a:t>를 ‘</a:t>
              </a:r>
              <a:r>
                <a:rPr b="1" lang="en-US" sz="1400" spc="-1" strike="noStrike">
                  <a:solidFill>
                    <a:srgbClr val="5b9bd5"/>
                  </a:solidFill>
                  <a:latin typeface="Arial"/>
                  <a:ea typeface="맑은 고딕"/>
                </a:rPr>
                <a:t>app.py’</a:t>
              </a:r>
              <a:r>
                <a:rPr b="1" lang="en-US" sz="1400" spc="-1" strike="noStrike">
                  <a:solidFill>
                    <a:srgbClr val="5b9bd5"/>
                  </a:solidFill>
                  <a:latin typeface="Arial"/>
                  <a:ea typeface="맑은 고딕"/>
                </a:rPr>
                <a:t>에 </a:t>
              </a:r>
              <a:r>
                <a:rPr b="1" lang="en-US" sz="1400" spc="-1" strike="noStrike">
                  <a:solidFill>
                    <a:srgbClr val="5b9bd5"/>
                  </a:solidFill>
                  <a:latin typeface="Arial"/>
                  <a:ea typeface="맑은 고딕"/>
                </a:rPr>
                <a:t>import</a:t>
              </a:r>
              <a:r>
                <a:rPr b="1" lang="en-US" sz="1400" spc="-1" strike="noStrike">
                  <a:solidFill>
                    <a:srgbClr val="5b9bd5"/>
                  </a:solidFill>
                  <a:latin typeface="Arial"/>
                  <a:ea typeface="맑은 고딕"/>
                </a:rPr>
                <a:t>하는 방식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이 충돌 문제를 일으켜 이를 해결하기 위해 ‘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app.py’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에서 </a:t>
              </a:r>
              <a:r>
                <a:rPr b="1" lang="en-US" sz="1400" spc="-1" strike="noStrike">
                  <a:solidFill>
                    <a:srgbClr val="5b9bd5"/>
                  </a:solidFill>
                  <a:latin typeface="Arial"/>
                  <a:ea typeface="맑은 고딕"/>
                </a:rPr>
                <a:t>“</a:t>
              </a:r>
              <a:r>
                <a:rPr b="1" lang="en-US" sz="1400" spc="-1" strike="noStrike">
                  <a:solidFill>
                    <a:srgbClr val="5b9bd5"/>
                  </a:solidFill>
                  <a:latin typeface="Arial"/>
                  <a:ea typeface="맑은 고딕"/>
                </a:rPr>
                <a:t>CCTVStream </a:t>
              </a:r>
              <a:r>
                <a:rPr b="1" lang="en-US" sz="1400" spc="-1" strike="noStrike">
                  <a:solidFill>
                    <a:srgbClr val="5b9bd5"/>
                  </a:solidFill>
                  <a:latin typeface="Arial"/>
                  <a:ea typeface="맑은 고딕"/>
                </a:rPr>
                <a:t>클래스”를 정의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하고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, </a:t>
              </a:r>
              <a:r>
                <a:rPr b="1" lang="en-US" sz="1400" spc="-1" strike="noStrike">
                  <a:solidFill>
                    <a:srgbClr val="33cccc"/>
                  </a:solidFill>
                  <a:latin typeface="Arial"/>
                  <a:ea typeface="맑은 고딕"/>
                </a:rPr>
                <a:t>“ultralytics” </a:t>
              </a:r>
              <a:r>
                <a:rPr b="1" lang="en-US" sz="1400" spc="-1" strike="noStrike">
                  <a:solidFill>
                    <a:srgbClr val="33cccc"/>
                  </a:solidFill>
                  <a:latin typeface="Arial"/>
                  <a:ea typeface="맑은 고딕"/>
                </a:rPr>
                <a:t>라이브러리에서 </a:t>
              </a:r>
              <a:r>
                <a:rPr b="1" lang="en-US" sz="1400" spc="-1" strike="noStrike">
                  <a:solidFill>
                    <a:srgbClr val="33cccc"/>
                  </a:solidFill>
                  <a:latin typeface="Arial"/>
                  <a:ea typeface="맑은 고딕"/>
                </a:rPr>
                <a:t>YOLO </a:t>
              </a:r>
              <a:r>
                <a:rPr b="1" lang="en-US" sz="1400" spc="-1" strike="noStrike">
                  <a:solidFill>
                    <a:srgbClr val="33cccc"/>
                  </a:solidFill>
                  <a:latin typeface="Arial"/>
                  <a:ea typeface="맑은 고딕"/>
                </a:rPr>
                <a:t>모델을 </a:t>
              </a:r>
              <a:r>
                <a:rPr b="1" lang="en-US" sz="1400" spc="-1" strike="noStrike">
                  <a:solidFill>
                    <a:srgbClr val="33cccc"/>
                  </a:solidFill>
                  <a:latin typeface="Arial"/>
                  <a:ea typeface="맑은 고딕"/>
                </a:rPr>
                <a:t>import</a:t>
              </a:r>
              <a:r>
                <a:rPr b="1" lang="en-US" sz="1400" spc="-1" strike="noStrike">
                  <a:solidFill>
                    <a:srgbClr val="33cccc"/>
                  </a:solidFill>
                  <a:latin typeface="Arial"/>
                  <a:ea typeface="맑은 고딕"/>
                </a:rPr>
                <a:t>하여 직접 모델을 학습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하고 객체 검출 결과를 출력하도록 구현하였습니다</a:t>
              </a: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맑은 고딕"/>
                </a:rPr>
                <a:t>.</a:t>
              </a:r>
              <a:endParaRPr b="0" lang="en-US" sz="1400" spc="-1" strike="noStrike">
                <a:latin typeface="굴림"/>
              </a:endParaRPr>
            </a:p>
          </p:txBody>
        </p:sp>
        <p:sp>
          <p:nvSpPr>
            <p:cNvPr id="488" name="Line 7"/>
            <p:cNvSpPr/>
            <p:nvPr/>
          </p:nvSpPr>
          <p:spPr>
            <a:xfrm>
              <a:off x="6424560" y="1094040"/>
              <a:ext cx="2757240" cy="0"/>
            </a:xfrm>
            <a:prstGeom prst="line">
              <a:avLst/>
            </a:prstGeom>
            <a:ln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Line 8"/>
            <p:cNvSpPr/>
            <p:nvPr/>
          </p:nvSpPr>
          <p:spPr>
            <a:xfrm>
              <a:off x="409320" y="1714320"/>
              <a:ext cx="5891400" cy="0"/>
            </a:xfrm>
            <a:prstGeom prst="line">
              <a:avLst/>
            </a:prstGeom>
            <a:ln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0" name="CustomShape 9"/>
          <p:cNvSpPr/>
          <p:nvPr/>
        </p:nvSpPr>
        <p:spPr>
          <a:xfrm>
            <a:off x="4866840" y="4501440"/>
            <a:ext cx="4660560" cy="1779120"/>
          </a:xfrm>
          <a:prstGeom prst="rect">
            <a:avLst/>
          </a:prstGeom>
          <a:noFill/>
          <a:ln>
            <a:solidFill>
              <a:srgbClr val="ffcc6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◈ 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labels : label.txt 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파일에서 객체 검출 라벨을 읽어옴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10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◈ </a:t>
            </a:r>
            <a:r>
              <a:rPr b="1" lang="en-US" sz="1000" spc="-1" strike="noStrike">
                <a:solidFill>
                  <a:srgbClr val="33cccc"/>
                </a:solidFill>
                <a:latin typeface="나눔스퀘어_ac Bold"/>
                <a:ea typeface="맑은 고딕"/>
              </a:rPr>
              <a:t>continuous_detection_count</a:t>
            </a:r>
            <a:r>
              <a:rPr b="1" lang="en-US" sz="1000" spc="-1" strike="noStrike">
                <a:solidFill>
                  <a:srgbClr val="33cccc"/>
                </a:solidFill>
                <a:latin typeface="나눔스퀘어_ac Bold"/>
                <a:ea typeface="맑은 고딕"/>
              </a:rPr>
              <a:t>와 </a:t>
            </a:r>
            <a:r>
              <a:rPr b="1" lang="en-US" sz="1000" spc="-1" strike="noStrike">
                <a:solidFill>
                  <a:srgbClr val="33cccc"/>
                </a:solidFill>
                <a:latin typeface="나눔스퀘어_ac Bold"/>
                <a:ea typeface="맑은 고딕"/>
              </a:rPr>
              <a:t>printed_detection 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: 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객체 검출 상태를 추적하는 변수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10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endParaRPr b="0" lang="en-US" sz="10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→ “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self.continuous_detection_count = 0”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는 </a:t>
            </a:r>
            <a:endParaRPr b="0" lang="en-US" sz="10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1" lang="en-US" sz="10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CCTVStream </a:t>
            </a:r>
            <a:r>
              <a:rPr b="1" lang="en-US" sz="10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클래스의 인스턴스 변수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로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특정 객체가 지속적으로 검출된 횟수를 추적하는 데 사용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 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이 변수는 객체 검출 상태를 모니터링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연속된 프레임에서 검출된 객체의 수를 세는 데 도움</a:t>
            </a:r>
            <a:r>
              <a:rPr b="0" lang="en-US" sz="10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10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endParaRPr b="0" lang="en-US" sz="1000" spc="-1" strike="noStrike">
              <a:latin typeface="굴림"/>
            </a:endParaRPr>
          </a:p>
        </p:txBody>
      </p:sp>
      <p:sp>
        <p:nvSpPr>
          <p:cNvPr id="491" name="CustomShape 10"/>
          <p:cNvSpPr/>
          <p:nvPr/>
        </p:nvSpPr>
        <p:spPr>
          <a:xfrm>
            <a:off x="207000" y="5993280"/>
            <a:ext cx="4212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◈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출처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맑은 고딕"/>
              </a:rPr>
              <a:t>: </a:t>
            </a:r>
            <a:r>
              <a:rPr b="0" lang="en-US" sz="1000" spc="-1" strike="noStrike" u="sng">
                <a:solidFill>
                  <a:srgbClr val="6685a3"/>
                </a:solidFill>
                <a:uFillTx/>
                <a:latin typeface="Arial"/>
                <a:ea typeface="맑은 고딕"/>
                <a:hlinkClick r:id="rId1"/>
              </a:rPr>
              <a:t>https://</a:t>
            </a:r>
            <a:r>
              <a:rPr b="0" lang="en-US" sz="1000" spc="-1" strike="noStrike" u="sng">
                <a:solidFill>
                  <a:srgbClr val="6685a3"/>
                </a:solidFill>
                <a:uFillTx/>
                <a:latin typeface="Arial"/>
                <a:ea typeface="맑은 고딕"/>
                <a:hlinkClick r:id="rId2"/>
              </a:rPr>
              <a:t>blog.naver.com/sego4/223485837518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맑은 고딕"/>
              </a:rPr>
              <a:t> </a:t>
            </a:r>
            <a:r>
              <a:rPr b="0" lang="en-US" sz="1100" spc="-1" strike="noStrike">
                <a:solidFill>
                  <a:srgbClr val="5b9bd5"/>
                </a:solidFill>
                <a:latin typeface="Arial"/>
                <a:ea typeface="맑은 고딕"/>
              </a:rPr>
              <a:t>8</a:t>
            </a:r>
            <a:r>
              <a:rPr b="0" lang="en-US" sz="1100" spc="-1" strike="noStrike">
                <a:solidFill>
                  <a:srgbClr val="5b9bd5"/>
                </a:solidFill>
                <a:latin typeface="Arial"/>
                <a:ea typeface="맑은 고딕"/>
              </a:rPr>
              <a:t>교시부터</a:t>
            </a:r>
            <a:endParaRPr b="0" lang="en-US" sz="1100" spc="-1" strike="noStrike">
              <a:latin typeface="굴림"/>
            </a:endParaRPr>
          </a:p>
        </p:txBody>
      </p:sp>
      <p:pic>
        <p:nvPicPr>
          <p:cNvPr id="492" name="그림 27" descr=""/>
          <p:cNvPicPr/>
          <p:nvPr/>
        </p:nvPicPr>
        <p:blipFill>
          <a:blip r:embed="rId3"/>
          <a:stretch/>
        </p:blipFill>
        <p:spPr>
          <a:xfrm>
            <a:off x="311040" y="2013480"/>
            <a:ext cx="3675600" cy="3526200"/>
          </a:xfrm>
          <a:prstGeom prst="rect">
            <a:avLst/>
          </a:prstGeom>
          <a:ln>
            <a:solidFill>
              <a:srgbClr val="33cccc"/>
            </a:solidFill>
          </a:ln>
        </p:spPr>
      </p:pic>
      <p:sp>
        <p:nvSpPr>
          <p:cNvPr id="493" name="CustomShape 11"/>
          <p:cNvSpPr/>
          <p:nvPr/>
        </p:nvSpPr>
        <p:spPr>
          <a:xfrm rot="5400000">
            <a:off x="6882480" y="3986640"/>
            <a:ext cx="408960" cy="36144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2"/>
          <p:cNvSpPr/>
          <p:nvPr/>
        </p:nvSpPr>
        <p:spPr>
          <a:xfrm flipH="1" flipV="1" rot="5400000">
            <a:off x="2194200" y="2868120"/>
            <a:ext cx="2595960" cy="2745000"/>
          </a:xfrm>
          <a:prstGeom prst="bentConnector4">
            <a:avLst>
              <a:gd name="adj1" fmla="val -8805"/>
              <a:gd name="adj2" fmla="val 83475"/>
            </a:avLst>
          </a:prstGeom>
          <a:noFill/>
          <a:ln>
            <a:solidFill>
              <a:srgbClr val="5b9bd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5" name="그림 37" descr=""/>
          <p:cNvPicPr/>
          <p:nvPr/>
        </p:nvPicPr>
        <p:blipFill>
          <a:blip r:embed="rId4"/>
          <a:stretch/>
        </p:blipFill>
        <p:spPr>
          <a:xfrm>
            <a:off x="4865760" y="2007360"/>
            <a:ext cx="4661640" cy="182556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496" name="CustomShape 13"/>
          <p:cNvSpPr/>
          <p:nvPr/>
        </p:nvSpPr>
        <p:spPr>
          <a:xfrm>
            <a:off x="5381640" y="2262240"/>
            <a:ext cx="928440" cy="109080"/>
          </a:xfrm>
          <a:prstGeom prst="rect">
            <a:avLst/>
          </a:prstGeom>
          <a:noFill/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1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498" name="CustomShape 2"/>
            <p:cNvSpPr/>
            <p:nvPr/>
          </p:nvSpPr>
          <p:spPr>
            <a:xfrm>
              <a:off x="482760" y="85320"/>
              <a:ext cx="8100000" cy="53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2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-1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.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향후 계획 –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효용성 좋은 “알림 기능”을 위한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API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학습</a:t>
              </a:r>
              <a:endParaRPr b="0" lang="en-US" sz="2000" spc="-1" strike="noStrike">
                <a:latin typeface="굴림"/>
              </a:endParaRPr>
            </a:p>
          </p:txBody>
        </p:sp>
        <p:sp>
          <p:nvSpPr>
            <p:cNvPr id="499" name="CustomShape 3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Ⅳ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결론</a:t>
              </a:r>
              <a:endParaRPr b="0" lang="en-US" sz="1110" spc="-1" strike="noStrike">
                <a:latin typeface="굴림"/>
              </a:endParaRPr>
            </a:p>
          </p:txBody>
        </p:sp>
      </p:grpSp>
      <p:sp>
        <p:nvSpPr>
          <p:cNvPr id="500" name="Line 4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5"/>
          <p:cNvSpPr/>
          <p:nvPr/>
        </p:nvSpPr>
        <p:spPr>
          <a:xfrm>
            <a:off x="187920" y="670680"/>
            <a:ext cx="956088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“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SCV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”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는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YOLOv8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을 활용한 커스텀 모델 학습 프로그램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을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웹 인터페이스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에 구현했고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나눔스퀘어_ac Bold"/>
                <a:ea typeface="맑은 고딕"/>
              </a:rPr>
              <a:t>다양한 알림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나눔스퀘어_ac Bold"/>
                <a:ea typeface="맑은 고딕"/>
              </a:rPr>
              <a:t>API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나눔스퀘어_ac Bold"/>
                <a:ea typeface="맑은 고딕"/>
              </a:rPr>
              <a:t>를 연구하고 학습하여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 관리자에게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나눔스퀘어_ac Bold"/>
                <a:ea typeface="맑은 고딕"/>
              </a:rPr>
              <a:t>신속히 알림을 전달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할 수 있는 효과적인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"</a:t>
            </a:r>
            <a:r>
              <a:rPr b="1" lang="en-US" sz="1600" spc="-1" strike="noStrike">
                <a:solidFill>
                  <a:srgbClr val="33cccc"/>
                </a:solidFill>
                <a:latin typeface="나눔스퀘어_ac Bold"/>
                <a:ea typeface="맑은 고딕"/>
              </a:rPr>
              <a:t>알림 기능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"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을 구현하기 위한 계획을 가지고 있습니다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1600" spc="-1" strike="noStrike">
              <a:latin typeface="굴림"/>
            </a:endParaRPr>
          </a:p>
        </p:txBody>
      </p:sp>
      <p:pic>
        <p:nvPicPr>
          <p:cNvPr id="502" name="그림 2" descr=""/>
          <p:cNvPicPr/>
          <p:nvPr/>
        </p:nvPicPr>
        <p:blipFill>
          <a:blip r:embed="rId1"/>
          <a:stretch/>
        </p:blipFill>
        <p:spPr>
          <a:xfrm>
            <a:off x="5406120" y="2234880"/>
            <a:ext cx="3366720" cy="2257200"/>
          </a:xfrm>
          <a:prstGeom prst="rect">
            <a:avLst/>
          </a:prstGeom>
          <a:ln>
            <a:solidFill>
              <a:srgbClr val="5b9bd5"/>
            </a:solidFill>
          </a:ln>
        </p:spPr>
      </p:pic>
      <p:pic>
        <p:nvPicPr>
          <p:cNvPr id="503" name="그림 10" descr=""/>
          <p:cNvPicPr/>
          <p:nvPr/>
        </p:nvPicPr>
        <p:blipFill>
          <a:blip r:embed="rId2"/>
          <a:stretch/>
        </p:blipFill>
        <p:spPr>
          <a:xfrm>
            <a:off x="1264320" y="4689720"/>
            <a:ext cx="2685960" cy="1092960"/>
          </a:xfrm>
          <a:prstGeom prst="rect">
            <a:avLst/>
          </a:prstGeom>
          <a:ln>
            <a:solidFill>
              <a:srgbClr val="5b9bd5"/>
            </a:solidFill>
          </a:ln>
        </p:spPr>
      </p:pic>
      <p:pic>
        <p:nvPicPr>
          <p:cNvPr id="504" name="그림 11" descr=""/>
          <p:cNvPicPr/>
          <p:nvPr/>
        </p:nvPicPr>
        <p:blipFill>
          <a:blip r:embed="rId3"/>
          <a:stretch/>
        </p:blipFill>
        <p:spPr>
          <a:xfrm>
            <a:off x="1264320" y="2234880"/>
            <a:ext cx="2685960" cy="2090880"/>
          </a:xfrm>
          <a:prstGeom prst="rect">
            <a:avLst/>
          </a:prstGeom>
          <a:ln>
            <a:solidFill>
              <a:srgbClr val="5b9bd5"/>
            </a:solidFill>
          </a:ln>
        </p:spPr>
      </p:pic>
      <p:pic>
        <p:nvPicPr>
          <p:cNvPr id="505" name="그림 13" descr=""/>
          <p:cNvPicPr/>
          <p:nvPr/>
        </p:nvPicPr>
        <p:blipFill>
          <a:blip r:embed="rId4"/>
          <a:stretch/>
        </p:blipFill>
        <p:spPr>
          <a:xfrm>
            <a:off x="5406120" y="4729320"/>
            <a:ext cx="3366720" cy="101412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06" name="Line 6"/>
          <p:cNvSpPr/>
          <p:nvPr/>
        </p:nvSpPr>
        <p:spPr>
          <a:xfrm>
            <a:off x="6498360" y="1378440"/>
            <a:ext cx="2626560" cy="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roup 1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508" name="CustomShape 2"/>
            <p:cNvSpPr/>
            <p:nvPr/>
          </p:nvSpPr>
          <p:spPr>
            <a:xfrm>
              <a:off x="482760" y="85320"/>
              <a:ext cx="8100000" cy="53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2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-2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.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향후 계획 –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OpenCV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활용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_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얼굴 인식 블러처리 자동화</a:t>
              </a:r>
              <a:endParaRPr b="0" lang="en-US" sz="2000" spc="-1" strike="noStrike">
                <a:latin typeface="굴림"/>
              </a:endParaRPr>
            </a:p>
          </p:txBody>
        </p:sp>
        <p:sp>
          <p:nvSpPr>
            <p:cNvPr id="509" name="CustomShape 3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Ⅳ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결론</a:t>
              </a:r>
              <a:endParaRPr b="0" lang="en-US" sz="1110" spc="-1" strike="noStrike">
                <a:latin typeface="굴림"/>
              </a:endParaRPr>
            </a:p>
          </p:txBody>
        </p:sp>
      </p:grpSp>
      <p:sp>
        <p:nvSpPr>
          <p:cNvPr id="510" name="Line 4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11" name="Group 5"/>
          <p:cNvGrpSpPr/>
          <p:nvPr/>
        </p:nvGrpSpPr>
        <p:grpSpPr>
          <a:xfrm>
            <a:off x="525240" y="1965960"/>
            <a:ext cx="8825040" cy="4487760"/>
            <a:chOff x="525240" y="1965960"/>
            <a:chExt cx="8825040" cy="4487760"/>
          </a:xfrm>
        </p:grpSpPr>
        <p:sp>
          <p:nvSpPr>
            <p:cNvPr id="512" name="CustomShape 6"/>
            <p:cNvSpPr/>
            <p:nvPr/>
          </p:nvSpPr>
          <p:spPr>
            <a:xfrm>
              <a:off x="525240" y="1965960"/>
              <a:ext cx="8825040" cy="4487760"/>
            </a:xfrm>
            <a:prstGeom prst="rect">
              <a:avLst/>
            </a:prstGeom>
            <a:solidFill>
              <a:srgbClr val="f6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7"/>
            <p:cNvSpPr/>
            <p:nvPr/>
          </p:nvSpPr>
          <p:spPr>
            <a:xfrm>
              <a:off x="525240" y="1965960"/>
              <a:ext cx="8825040" cy="4487760"/>
            </a:xfrm>
            <a:prstGeom prst="rect">
              <a:avLst/>
            </a:prstGeom>
            <a:solidFill>
              <a:srgbClr val="f6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14" name="Group 8"/>
            <p:cNvGrpSpPr/>
            <p:nvPr/>
          </p:nvGrpSpPr>
          <p:grpSpPr>
            <a:xfrm>
              <a:off x="834840" y="2547360"/>
              <a:ext cx="3708000" cy="3270600"/>
              <a:chOff x="834840" y="2547360"/>
              <a:chExt cx="3708000" cy="3270600"/>
            </a:xfrm>
          </p:grpSpPr>
          <p:pic>
            <p:nvPicPr>
              <p:cNvPr id="515" name="그림 24" descr=""/>
              <p:cNvPicPr/>
              <p:nvPr/>
            </p:nvPicPr>
            <p:blipFill>
              <a:blip r:embed="rId1"/>
              <a:stretch/>
            </p:blipFill>
            <p:spPr>
              <a:xfrm>
                <a:off x="834840" y="2547360"/>
                <a:ext cx="3708000" cy="1199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16" name="그림 25" descr=""/>
              <p:cNvPicPr/>
              <p:nvPr/>
            </p:nvPicPr>
            <p:blipFill>
              <a:blip r:embed="rId2"/>
              <a:stretch/>
            </p:blipFill>
            <p:spPr>
              <a:xfrm>
                <a:off x="838800" y="3746520"/>
                <a:ext cx="3703680" cy="20714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517" name="CustomShape 9"/>
            <p:cNvSpPr/>
            <p:nvPr/>
          </p:nvSpPr>
          <p:spPr>
            <a:xfrm>
              <a:off x="1006560" y="2163240"/>
              <a:ext cx="793332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참조</a:t>
              </a:r>
              <a:endParaRPr b="0" lang="en-US" sz="1800" spc="-1" strike="noStrike">
                <a:latin typeface="굴림"/>
              </a:endParaRPr>
            </a:p>
          </p:txBody>
        </p:sp>
        <p:sp>
          <p:nvSpPr>
            <p:cNvPr id="518" name="Line 10"/>
            <p:cNvSpPr/>
            <p:nvPr/>
          </p:nvSpPr>
          <p:spPr>
            <a:xfrm>
              <a:off x="1006200" y="2508120"/>
              <a:ext cx="7694640" cy="0"/>
            </a:xfrm>
            <a:prstGeom prst="line">
              <a:avLst/>
            </a:prstGeom>
            <a:ln>
              <a:solidFill>
                <a:srgbClr val="bbcc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9" name="CustomShape 11"/>
            <p:cNvSpPr/>
            <p:nvPr/>
          </p:nvSpPr>
          <p:spPr>
            <a:xfrm>
              <a:off x="4579200" y="4129560"/>
              <a:ext cx="352440" cy="9144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20" name="그림 17" descr=""/>
            <p:cNvPicPr/>
            <p:nvPr/>
          </p:nvPicPr>
          <p:blipFill>
            <a:blip r:embed="rId3"/>
            <a:stretch/>
          </p:blipFill>
          <p:spPr>
            <a:xfrm>
              <a:off x="4962600" y="2547360"/>
              <a:ext cx="4024800" cy="327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1" name="CustomShape 12"/>
            <p:cNvSpPr/>
            <p:nvPr/>
          </p:nvSpPr>
          <p:spPr>
            <a:xfrm>
              <a:off x="935640" y="5857200"/>
              <a:ext cx="8004240" cy="303480"/>
            </a:xfrm>
            <a:prstGeom prst="rect">
              <a:avLst/>
            </a:prstGeom>
            <a:solidFill>
              <a:srgbClr val="33cccc"/>
            </a:solidFill>
            <a:ln>
              <a:solidFill>
                <a:schemeClr val="accent1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ffffcc"/>
                  </a:solidFill>
                  <a:latin typeface="나눔스퀘어_ac Bold"/>
                  <a:ea typeface="맑은 고딕"/>
                </a:rPr>
                <a:t>※ </a:t>
              </a:r>
              <a:r>
                <a:rPr b="1" lang="en-US" sz="1400" spc="-1" strike="noStrike">
                  <a:solidFill>
                    <a:srgbClr val="ffffcc"/>
                  </a:solidFill>
                  <a:latin typeface="나눔스퀘어_ac Bold"/>
                  <a:ea typeface="맑은 고딕"/>
                </a:rPr>
                <a:t>유럽에서는 이미 </a:t>
              </a:r>
              <a:r>
                <a:rPr b="1" lang="en-US" sz="1400" spc="-1" strike="noStrike">
                  <a:solidFill>
                    <a:srgbClr val="ffffcc"/>
                  </a:solidFill>
                  <a:latin typeface="나눔스퀘어_ac Bold"/>
                  <a:ea typeface="맑은 고딕"/>
                </a:rPr>
                <a:t>GDPR</a:t>
              </a:r>
              <a:r>
                <a:rPr b="1" lang="en-US" sz="1400" spc="-1" strike="noStrike">
                  <a:solidFill>
                    <a:srgbClr val="ffffcc"/>
                  </a:solidFill>
                  <a:latin typeface="나눔스퀘어_ac Bold"/>
                  <a:ea typeface="맑은 고딕"/>
                </a:rPr>
                <a:t>을 통해 </a:t>
              </a:r>
              <a:r>
                <a:rPr b="1" lang="en-US" sz="1400" spc="-1" strike="noStrike">
                  <a:solidFill>
                    <a:srgbClr val="ffffcc"/>
                  </a:solidFill>
                  <a:latin typeface="나눔스퀘어_ac Bold"/>
                  <a:ea typeface="맑은 고딕"/>
                </a:rPr>
                <a:t>CCTV </a:t>
              </a:r>
              <a:r>
                <a:rPr b="1" lang="en-US" sz="1400" spc="-1" strike="noStrike">
                  <a:solidFill>
                    <a:srgbClr val="ffffcc"/>
                  </a:solidFill>
                  <a:latin typeface="나눔스퀘어_ac Bold"/>
                  <a:ea typeface="맑은 고딕"/>
                </a:rPr>
                <a:t>얼굴 인식에 대한 법률적 규제가 있다</a:t>
              </a:r>
              <a:r>
                <a:rPr b="1" lang="en-US" sz="1400" spc="-1" strike="noStrike">
                  <a:solidFill>
                    <a:srgbClr val="ffffcc"/>
                  </a:solidFill>
                  <a:latin typeface="나눔스퀘어_ac Bold"/>
                  <a:ea typeface="맑은 고딕"/>
                </a:rPr>
                <a:t>.</a:t>
              </a:r>
              <a:endParaRPr b="0" lang="en-US" sz="1400" spc="-1" strike="noStrike">
                <a:latin typeface="굴림"/>
              </a:endParaRPr>
            </a:p>
          </p:txBody>
        </p:sp>
        <p:sp>
          <p:nvSpPr>
            <p:cNvPr id="522" name="CustomShape 13"/>
            <p:cNvSpPr/>
            <p:nvPr/>
          </p:nvSpPr>
          <p:spPr>
            <a:xfrm>
              <a:off x="525240" y="1965960"/>
              <a:ext cx="8825040" cy="21168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3" name="CustomShape 14"/>
            <p:cNvSpPr/>
            <p:nvPr/>
          </p:nvSpPr>
          <p:spPr>
            <a:xfrm>
              <a:off x="525240" y="6242040"/>
              <a:ext cx="8825040" cy="21168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4" name="CustomShape 15"/>
            <p:cNvSpPr/>
            <p:nvPr/>
          </p:nvSpPr>
          <p:spPr>
            <a:xfrm>
              <a:off x="525240" y="2179800"/>
              <a:ext cx="264960" cy="406188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5" name="CustomShape 16"/>
            <p:cNvSpPr/>
            <p:nvPr/>
          </p:nvSpPr>
          <p:spPr>
            <a:xfrm>
              <a:off x="9085320" y="2179800"/>
              <a:ext cx="264960" cy="406188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26" name="CustomShape 17"/>
          <p:cNvSpPr/>
          <p:nvPr/>
        </p:nvSpPr>
        <p:spPr>
          <a:xfrm>
            <a:off x="502560" y="676800"/>
            <a:ext cx="8920080" cy="15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얼굴 인식 기능 강화에 따른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프라이버시 침해 우려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가 커지고 있습니다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그런 국가적 과제의 문제점을 해결하기 위해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OpenCV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를 활용한 얼굴 인식 블러처리 자동화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의 기능적 구현에 방향성을 두고 있습니다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 </a:t>
            </a:r>
            <a:endParaRPr b="0" lang="en-US" sz="16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 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527" name="Line 18"/>
          <p:cNvSpPr/>
          <p:nvPr/>
        </p:nvSpPr>
        <p:spPr>
          <a:xfrm>
            <a:off x="2775600" y="1413360"/>
            <a:ext cx="4326120" cy="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roup 1"/>
          <p:cNvGrpSpPr/>
          <p:nvPr/>
        </p:nvGrpSpPr>
        <p:grpSpPr>
          <a:xfrm>
            <a:off x="482760" y="85320"/>
            <a:ext cx="9106200" cy="536040"/>
            <a:chOff x="482760" y="85320"/>
            <a:chExt cx="9106200" cy="536040"/>
          </a:xfrm>
        </p:grpSpPr>
        <p:sp>
          <p:nvSpPr>
            <p:cNvPr id="529" name="CustomShape 2"/>
            <p:cNvSpPr/>
            <p:nvPr/>
          </p:nvSpPr>
          <p:spPr>
            <a:xfrm>
              <a:off x="482760" y="85320"/>
              <a:ext cx="8100000" cy="53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2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-3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.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향후 계획 – 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BM : </a:t>
              </a:r>
              <a:r>
                <a:rPr b="0" lang="en-US" sz="2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유지 보수와 상업적 가치</a:t>
              </a:r>
              <a:r>
                <a:rPr b="0" lang="en-US" sz="2929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endParaRPr b="0" lang="en-US" sz="2929" spc="-1" strike="noStrike">
                <a:latin typeface="굴림"/>
              </a:endParaRPr>
            </a:p>
          </p:txBody>
        </p:sp>
        <p:sp>
          <p:nvSpPr>
            <p:cNvPr id="530" name="CustomShape 3"/>
            <p:cNvSpPr/>
            <p:nvPr/>
          </p:nvSpPr>
          <p:spPr>
            <a:xfrm>
              <a:off x="6498360" y="182520"/>
              <a:ext cx="309060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Ⅳ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. </a:t>
              </a:r>
              <a:r>
                <a:rPr b="1" lang="en-US" sz="1110" spc="-1" strike="noStrike">
                  <a:solidFill>
                    <a:srgbClr val="808080"/>
                  </a:solidFill>
                  <a:latin typeface="맑은 고딕"/>
                  <a:ea typeface="맑은 고딕"/>
                </a:rPr>
                <a:t>결론</a:t>
              </a:r>
              <a:endParaRPr b="0" lang="en-US" sz="1110" spc="-1" strike="noStrike">
                <a:latin typeface="굴림"/>
              </a:endParaRPr>
            </a:p>
          </p:txBody>
        </p:sp>
      </p:grpSp>
      <p:sp>
        <p:nvSpPr>
          <p:cNvPr id="531" name="Line 4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5"/>
          <p:cNvSpPr/>
          <p:nvPr/>
        </p:nvSpPr>
        <p:spPr>
          <a:xfrm>
            <a:off x="482760" y="703440"/>
            <a:ext cx="923508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커스텀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Smart CCTV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의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맞춤 기능을 더욱 버전업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을 통하여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필요 지역에 허용 범위에 따른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주기적 방문 및 유지 보수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를 통해 상업적 접근을 고려하여 수익성을 창출하는 방안을 염두에 두고 있습니다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 </a:t>
            </a:r>
            <a:endParaRPr b="0" lang="en-US" sz="1600" spc="-1" strike="noStrike">
              <a:latin typeface="굴림"/>
            </a:endParaRPr>
          </a:p>
        </p:txBody>
      </p:sp>
      <p:pic>
        <p:nvPicPr>
          <p:cNvPr id="533" name="그림 2" descr=""/>
          <p:cNvPicPr/>
          <p:nvPr/>
        </p:nvPicPr>
        <p:blipFill>
          <a:blip r:embed="rId1"/>
          <a:stretch/>
        </p:blipFill>
        <p:spPr>
          <a:xfrm>
            <a:off x="991800" y="2144520"/>
            <a:ext cx="3319920" cy="3636360"/>
          </a:xfrm>
          <a:prstGeom prst="rect">
            <a:avLst/>
          </a:prstGeom>
          <a:ln>
            <a:noFill/>
          </a:ln>
        </p:spPr>
      </p:pic>
      <p:pic>
        <p:nvPicPr>
          <p:cNvPr id="534" name="그림 7" descr=""/>
          <p:cNvPicPr/>
          <p:nvPr/>
        </p:nvPicPr>
        <p:blipFill>
          <a:blip r:embed="rId2"/>
          <a:stretch/>
        </p:blipFill>
        <p:spPr>
          <a:xfrm>
            <a:off x="5297760" y="2156760"/>
            <a:ext cx="3284640" cy="900000"/>
          </a:xfrm>
          <a:prstGeom prst="rect">
            <a:avLst/>
          </a:prstGeom>
          <a:ln>
            <a:noFill/>
          </a:ln>
        </p:spPr>
      </p:pic>
      <p:sp>
        <p:nvSpPr>
          <p:cNvPr id="535" name="CustomShape 6"/>
          <p:cNvSpPr/>
          <p:nvPr/>
        </p:nvSpPr>
        <p:spPr>
          <a:xfrm flipH="1" flipV="1" rot="5400000">
            <a:off x="2387160" y="2871000"/>
            <a:ext cx="3173760" cy="2645640"/>
          </a:xfrm>
          <a:prstGeom prst="curvedConnector4">
            <a:avLst>
              <a:gd name="adj1" fmla="val -7202"/>
              <a:gd name="adj2" fmla="val 77629"/>
            </a:avLst>
          </a:prstGeom>
          <a:noFill/>
          <a:ln>
            <a:solidFill>
              <a:srgbClr val="5b9bd5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7"/>
          <p:cNvSpPr/>
          <p:nvPr/>
        </p:nvSpPr>
        <p:spPr>
          <a:xfrm>
            <a:off x="5046840" y="3346200"/>
            <a:ext cx="4410360" cy="296424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서울시는 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CCTV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를 통한 통합 관제센터를 운영하여 실시간으로 도시 전역을 모니터링하고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이를 통해 범죄 예방 및 사고 대응 시간을 단축하고 있습니다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 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이러한 </a:t>
            </a:r>
            <a:r>
              <a:rPr b="1" lang="en-US" sz="11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시스템의 유지보수는 서울시의 계약 공고를 통해 관리되며</a:t>
            </a:r>
            <a:r>
              <a:rPr b="1" lang="en-US" sz="11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, </a:t>
            </a:r>
            <a:r>
              <a:rPr b="1" lang="en-US" sz="11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이는 일정한 수익을 보장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합니다​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endParaRPr b="0" lang="en-US" sz="11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스마트 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CCTV 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시스템의 유지보수는 단순히 장비의 고장 수리뿐 아니라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소프트웨어 업데이트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데이터 관리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분석 기능 향상 등을 포함합니다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 </a:t>
            </a:r>
            <a:endParaRPr b="0" lang="en-US" sz="1100" spc="-1" strike="noStrike">
              <a:latin typeface="굴림"/>
            </a:endParaRPr>
          </a:p>
          <a:p>
            <a:pPr>
              <a:lnSpc>
                <a:spcPct val="15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이러한 </a:t>
            </a:r>
            <a:r>
              <a:rPr b="1" lang="en-US" sz="11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통합적인 관리와 유지보수 계약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은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나눔스퀘어_ac Bold"/>
                <a:ea typeface="맑은 고딕"/>
              </a:rPr>
              <a:t>관련 업체들에게 안정적인 수익원을 제공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하며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서울시와 같은 대규모 도시에 설치된 </a:t>
            </a:r>
            <a:r>
              <a:rPr b="1" lang="en-US" sz="11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스마트 </a:t>
            </a:r>
            <a:r>
              <a:rPr b="1" lang="en-US" sz="11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CCTV </a:t>
            </a:r>
            <a:r>
              <a:rPr b="1" lang="en-US" sz="11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시스템은 지속적인 관리가 필수적이기 때문에 상업적 가치가 높</a:t>
            </a:r>
            <a:r>
              <a:rPr b="0" lang="en-US" sz="11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습니다</a:t>
            </a:r>
            <a:r>
              <a:rPr b="0" lang="en-US" sz="11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.​</a:t>
            </a:r>
            <a:endParaRPr b="0" lang="en-US" sz="11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그림 12" descr=""/>
          <p:cNvPicPr/>
          <p:nvPr/>
        </p:nvPicPr>
        <p:blipFill>
          <a:blip r:embed="rId1"/>
          <a:stretch/>
        </p:blipFill>
        <p:spPr>
          <a:xfrm>
            <a:off x="0" y="0"/>
            <a:ext cx="9905760" cy="6857640"/>
          </a:xfrm>
          <a:prstGeom prst="rect">
            <a:avLst/>
          </a:prstGeom>
          <a:ln>
            <a:noFill/>
          </a:ln>
        </p:spPr>
      </p:pic>
      <p:sp>
        <p:nvSpPr>
          <p:cNvPr id="538" name="CustomShape 1"/>
          <p:cNvSpPr/>
          <p:nvPr/>
        </p:nvSpPr>
        <p:spPr>
          <a:xfrm>
            <a:off x="482760" y="85320"/>
            <a:ext cx="810000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"/>
          <p:cNvSpPr/>
          <p:nvPr/>
        </p:nvSpPr>
        <p:spPr>
          <a:xfrm>
            <a:off x="380160" y="6235200"/>
            <a:ext cx="233892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319" spc="-1" strike="noStrike">
                <a:solidFill>
                  <a:srgbClr val="ffffcc"/>
                </a:solidFill>
                <a:latin typeface="Arial"/>
                <a:ea typeface="맑은 고딕"/>
              </a:rPr>
              <a:t>Address :</a:t>
            </a:r>
            <a:endParaRPr b="0" lang="en-US" sz="1319" spc="-1" strike="noStrike">
              <a:latin typeface="굴림"/>
            </a:endParaRPr>
          </a:p>
          <a:p>
            <a:pPr algn="r">
              <a:lnSpc>
                <a:spcPct val="100000"/>
              </a:lnSpc>
            </a:pPr>
            <a:r>
              <a:rPr b="0" lang="en-US" sz="1050" spc="-1" strike="noStrike">
                <a:solidFill>
                  <a:srgbClr val="ffffcc"/>
                </a:solidFill>
                <a:latin typeface="Arial"/>
                <a:ea typeface="맑은 고딕"/>
              </a:rPr>
              <a:t>https://github.com/Jeong-Seongwon</a:t>
            </a:r>
            <a:endParaRPr b="0" lang="en-US" sz="1050" spc="-1" strike="noStrike">
              <a:latin typeface="굴림"/>
            </a:endParaRPr>
          </a:p>
        </p:txBody>
      </p:sp>
      <p:sp>
        <p:nvSpPr>
          <p:cNvPr id="540" name="CustomShape 3"/>
          <p:cNvSpPr/>
          <p:nvPr/>
        </p:nvSpPr>
        <p:spPr>
          <a:xfrm>
            <a:off x="3439440" y="6235200"/>
            <a:ext cx="233892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319" spc="-1" strike="noStrike">
                <a:solidFill>
                  <a:srgbClr val="ffffcc"/>
                </a:solidFill>
                <a:latin typeface="Arial"/>
                <a:ea typeface="맑은 고딕"/>
              </a:rPr>
              <a:t>Contact Numbers :</a:t>
            </a:r>
            <a:endParaRPr b="0" lang="en-US" sz="1319" spc="-1" strike="noStrike">
              <a:latin typeface="굴림"/>
            </a:endParaRPr>
          </a:p>
          <a:p>
            <a:pPr algn="r">
              <a:lnSpc>
                <a:spcPct val="100000"/>
              </a:lnSpc>
            </a:pPr>
            <a:r>
              <a:rPr b="0" lang="en-US" sz="1319" spc="-1" strike="noStrike">
                <a:solidFill>
                  <a:srgbClr val="ffffcc"/>
                </a:solidFill>
                <a:latin typeface="Arial"/>
                <a:ea typeface="맑은 고딕"/>
              </a:rPr>
              <a:t>010-4563-8494</a:t>
            </a:r>
            <a:endParaRPr b="0" lang="en-US" sz="1319" spc="-1" strike="noStrike">
              <a:latin typeface="굴림"/>
            </a:endParaRPr>
          </a:p>
        </p:txBody>
      </p:sp>
      <p:sp>
        <p:nvSpPr>
          <p:cNvPr id="541" name="CustomShape 4"/>
          <p:cNvSpPr/>
          <p:nvPr/>
        </p:nvSpPr>
        <p:spPr>
          <a:xfrm>
            <a:off x="6498360" y="6235200"/>
            <a:ext cx="2338920" cy="49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319" spc="-1" strike="noStrike">
                <a:solidFill>
                  <a:srgbClr val="ffffcc"/>
                </a:solidFill>
                <a:latin typeface="Arial"/>
                <a:ea typeface="맑은 고딕"/>
              </a:rPr>
              <a:t>Email Address :</a:t>
            </a:r>
            <a:endParaRPr b="0" lang="en-US" sz="1319" spc="-1" strike="noStrike">
              <a:latin typeface="굴림"/>
            </a:endParaRPr>
          </a:p>
          <a:p>
            <a:pPr algn="r">
              <a:lnSpc>
                <a:spcPct val="100000"/>
              </a:lnSpc>
            </a:pPr>
            <a:r>
              <a:rPr b="0" lang="en-US" sz="1319" spc="-1" strike="noStrike">
                <a:solidFill>
                  <a:srgbClr val="ffffcc"/>
                </a:solidFill>
                <a:latin typeface="Arial"/>
                <a:ea typeface="맑은 고딕"/>
              </a:rPr>
              <a:t>bohomo1234@naver.com</a:t>
            </a:r>
            <a:endParaRPr b="0" lang="en-US" sz="1319" spc="-1" strike="noStrike">
              <a:latin typeface="굴림"/>
            </a:endParaRPr>
          </a:p>
        </p:txBody>
      </p:sp>
      <p:pic>
        <p:nvPicPr>
          <p:cNvPr id="542" name="그림 13" descr=""/>
          <p:cNvPicPr/>
          <p:nvPr/>
        </p:nvPicPr>
        <p:blipFill>
          <a:blip r:embed="rId2"/>
          <a:stretch/>
        </p:blipFill>
        <p:spPr>
          <a:xfrm>
            <a:off x="2718720" y="6244920"/>
            <a:ext cx="514080" cy="514080"/>
          </a:xfrm>
          <a:prstGeom prst="rect">
            <a:avLst/>
          </a:prstGeom>
          <a:ln>
            <a:noFill/>
          </a:ln>
        </p:spPr>
      </p:pic>
      <p:pic>
        <p:nvPicPr>
          <p:cNvPr id="543" name="그림 14" descr=""/>
          <p:cNvPicPr/>
          <p:nvPr/>
        </p:nvPicPr>
        <p:blipFill>
          <a:blip r:embed="rId3"/>
          <a:stretch/>
        </p:blipFill>
        <p:spPr>
          <a:xfrm>
            <a:off x="5778720" y="6244920"/>
            <a:ext cx="514080" cy="495000"/>
          </a:xfrm>
          <a:prstGeom prst="rect">
            <a:avLst/>
          </a:prstGeom>
          <a:ln>
            <a:noFill/>
          </a:ln>
        </p:spPr>
      </p:pic>
      <p:pic>
        <p:nvPicPr>
          <p:cNvPr id="544" name="그림 15" descr=""/>
          <p:cNvPicPr/>
          <p:nvPr/>
        </p:nvPicPr>
        <p:blipFill>
          <a:blip r:embed="rId4"/>
          <a:stretch/>
        </p:blipFill>
        <p:spPr>
          <a:xfrm>
            <a:off x="8777160" y="6235200"/>
            <a:ext cx="504360" cy="504360"/>
          </a:xfrm>
          <a:prstGeom prst="rect">
            <a:avLst/>
          </a:prstGeom>
          <a:ln>
            <a:noFill/>
          </a:ln>
        </p:spPr>
      </p:pic>
      <p:sp>
        <p:nvSpPr>
          <p:cNvPr id="545" name="CustomShape 5"/>
          <p:cNvSpPr/>
          <p:nvPr/>
        </p:nvSpPr>
        <p:spPr>
          <a:xfrm>
            <a:off x="380160" y="4930200"/>
            <a:ext cx="83548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33cccc"/>
                </a:solidFill>
                <a:latin typeface="Bernard MT Condensed"/>
                <a:ea typeface="맑은 고딕"/>
              </a:rPr>
              <a:t>Thanks for watching</a:t>
            </a:r>
            <a:endParaRPr b="0" lang="en-US" sz="48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"/>
          <p:cNvGrpSpPr/>
          <p:nvPr/>
        </p:nvGrpSpPr>
        <p:grpSpPr>
          <a:xfrm>
            <a:off x="0" y="0"/>
            <a:ext cx="9905760" cy="6857640"/>
            <a:chOff x="0" y="0"/>
            <a:chExt cx="9905760" cy="6857640"/>
          </a:xfrm>
        </p:grpSpPr>
        <p:sp>
          <p:nvSpPr>
            <p:cNvPr id="155" name="CustomShape 2"/>
            <p:cNvSpPr/>
            <p:nvPr/>
          </p:nvSpPr>
          <p:spPr>
            <a:xfrm>
              <a:off x="0" y="0"/>
              <a:ext cx="9905760" cy="6857640"/>
            </a:xfrm>
            <a:prstGeom prst="rect">
              <a:avLst/>
            </a:prstGeom>
            <a:solidFill>
              <a:srgbClr val="f6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6" name="Image 0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9905760" cy="2314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" name="CustomShape 3"/>
            <p:cNvSpPr/>
            <p:nvPr/>
          </p:nvSpPr>
          <p:spPr>
            <a:xfrm>
              <a:off x="2851560" y="3156480"/>
              <a:ext cx="3760920" cy="57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ts val="4442"/>
                </a:lnSpc>
              </a:pP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Ⅰ</a:t>
              </a: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. </a:t>
              </a:r>
              <a:r>
                <a:rPr b="0" lang="en-US" sz="3600" spc="-1" strike="noStrike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개요</a:t>
              </a:r>
              <a:endParaRPr b="0" lang="en-US" sz="3600" spc="-1" strike="noStrike">
                <a:latin typeface="굴림"/>
              </a:endParaRPr>
            </a:p>
          </p:txBody>
        </p:sp>
        <p:sp>
          <p:nvSpPr>
            <p:cNvPr id="158" name="CustomShape 4"/>
            <p:cNvSpPr/>
            <p:nvPr/>
          </p:nvSpPr>
          <p:spPr>
            <a:xfrm>
              <a:off x="1599480" y="639000"/>
              <a:ext cx="124560" cy="24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5"/>
            <p:cNvSpPr/>
            <p:nvPr/>
          </p:nvSpPr>
          <p:spPr>
            <a:xfrm>
              <a:off x="1599480" y="1019880"/>
              <a:ext cx="124560" cy="245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6"/>
            <p:cNvSpPr/>
            <p:nvPr/>
          </p:nvSpPr>
          <p:spPr>
            <a:xfrm>
              <a:off x="3152520" y="3736440"/>
              <a:ext cx="5007600" cy="2038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4160" rIns="74160" tIns="37080" bIns="37080">
              <a:noAutofit/>
            </a:bodyPr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1. Smart CCTV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란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?!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2.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사회적 분석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3.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시장 분석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4.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나눔스퀘어_ac Bold"/>
                </a:rPr>
                <a:t>국가적 과제와 니즈</a:t>
              </a:r>
              <a:endParaRPr b="0" lang="en-US" sz="1950" spc="-1" strike="noStrike">
                <a:latin typeface="굴림"/>
              </a:endParaRPr>
            </a:p>
            <a:p>
              <a:pPr>
                <a:lnSpc>
                  <a:spcPct val="150000"/>
                </a:lnSpc>
              </a:pP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맑은 고딕"/>
                </a:rPr>
                <a:t>5.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맑은 고딕"/>
                </a:rPr>
                <a:t>커스텀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맑은 고딕"/>
                </a:rPr>
                <a:t>Smart CCTV </a:t>
              </a:r>
              <a:r>
                <a:rPr b="0" lang="en-US" sz="1950" spc="-1" strike="noStrike">
                  <a:solidFill>
                    <a:srgbClr val="000000"/>
                  </a:solidFill>
                  <a:latin typeface="나눔스퀘어_ac Bold"/>
                  <a:ea typeface="맑은 고딕"/>
                </a:rPr>
                <a:t>필요성</a:t>
              </a:r>
              <a:endParaRPr b="0" lang="en-US" sz="1950" spc="-1" strike="noStrike">
                <a:latin typeface="굴림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39280" y="150840"/>
            <a:ext cx="8100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1. Smart CCTV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란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?!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162" name="Line 2"/>
          <p:cNvSpPr/>
          <p:nvPr/>
        </p:nvSpPr>
        <p:spPr>
          <a:xfrm>
            <a:off x="3182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11480" y="864000"/>
            <a:ext cx="90525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Smart CCTV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는 공공의 안전을 강화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하여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공공 서비스의 효율성 및 치안율 높이는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 중요한 역할을 함 </a:t>
            </a:r>
            <a:endParaRPr b="0" lang="en-US" sz="1600" spc="-1" strike="noStrike">
              <a:latin typeface="굴림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843840" y="2188800"/>
            <a:ext cx="8187480" cy="3647880"/>
            <a:chOff x="843840" y="2188800"/>
            <a:chExt cx="8187480" cy="3647880"/>
          </a:xfrm>
        </p:grpSpPr>
        <p:pic>
          <p:nvPicPr>
            <p:cNvPr id="165" name="그림 5739" descr=""/>
            <p:cNvPicPr/>
            <p:nvPr/>
          </p:nvPicPr>
          <p:blipFill>
            <a:blip r:embed="rId1"/>
            <a:stretch/>
          </p:blipFill>
          <p:spPr>
            <a:xfrm>
              <a:off x="843840" y="2223720"/>
              <a:ext cx="3321360" cy="331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6" name="그림 5740" descr=""/>
            <p:cNvPicPr/>
            <p:nvPr/>
          </p:nvPicPr>
          <p:blipFill>
            <a:blip r:embed="rId2"/>
            <a:stretch/>
          </p:blipFill>
          <p:spPr>
            <a:xfrm>
              <a:off x="4388760" y="2188800"/>
              <a:ext cx="4642560" cy="1606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7" name="그림 5741" descr=""/>
            <p:cNvPicPr/>
            <p:nvPr/>
          </p:nvPicPr>
          <p:blipFill>
            <a:blip r:embed="rId3"/>
            <a:stretch/>
          </p:blipFill>
          <p:spPr>
            <a:xfrm>
              <a:off x="4388760" y="3795840"/>
              <a:ext cx="4642560" cy="2040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8" name="CustomShape 5"/>
          <p:cNvSpPr/>
          <p:nvPr/>
        </p:nvSpPr>
        <p:spPr>
          <a:xfrm>
            <a:off x="6501240" y="21708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I.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개요</a:t>
            </a:r>
            <a:endParaRPr b="0" lang="en-US" sz="111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57280" y="167040"/>
            <a:ext cx="8904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2.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사회적 분석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-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문제점은 무엇일까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?</a:t>
            </a:r>
            <a:endParaRPr b="0" lang="en-US" sz="2000" spc="-1" strike="noStrike">
              <a:latin typeface="굴림"/>
            </a:endParaRPr>
          </a:p>
        </p:txBody>
      </p:sp>
      <p:pic>
        <p:nvPicPr>
          <p:cNvPr id="170" name="그림 5" descr=""/>
          <p:cNvPicPr/>
          <p:nvPr/>
        </p:nvPicPr>
        <p:blipFill>
          <a:blip r:embed="rId1"/>
          <a:stretch/>
        </p:blipFill>
        <p:spPr>
          <a:xfrm>
            <a:off x="5709240" y="2874240"/>
            <a:ext cx="3752640" cy="2540160"/>
          </a:xfrm>
          <a:prstGeom prst="rect">
            <a:avLst/>
          </a:prstGeom>
          <a:ln>
            <a:noFill/>
          </a:ln>
        </p:spPr>
      </p:pic>
      <p:pic>
        <p:nvPicPr>
          <p:cNvPr id="171" name="그림 6" descr=""/>
          <p:cNvPicPr/>
          <p:nvPr/>
        </p:nvPicPr>
        <p:blipFill>
          <a:blip r:embed="rId2"/>
          <a:stretch/>
        </p:blipFill>
        <p:spPr>
          <a:xfrm>
            <a:off x="327960" y="2874240"/>
            <a:ext cx="5052960" cy="3159720"/>
          </a:xfrm>
          <a:prstGeom prst="rect">
            <a:avLst/>
          </a:prstGeom>
          <a:ln>
            <a:noFill/>
          </a:ln>
        </p:spPr>
      </p:pic>
      <p:sp>
        <p:nvSpPr>
          <p:cNvPr id="172" name="Line 2"/>
          <p:cNvSpPr/>
          <p:nvPr/>
        </p:nvSpPr>
        <p:spPr>
          <a:xfrm>
            <a:off x="5536800" y="2534400"/>
            <a:ext cx="0" cy="383904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619200" y="868680"/>
            <a:ext cx="884268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행정안전부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 통계에 따르면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2022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년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CCTV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관제센터 직원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명당 평균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357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대를 관제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이는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권장 기준인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1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인당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50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대를 크게 초과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하여 사건발생시 정확한 일처리가 가능한지에 대해 의문이 제기됨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6501240" y="21708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I.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개요</a:t>
            </a:r>
            <a:endParaRPr b="0" lang="en-US" sz="1110" spc="-1" strike="noStrike">
              <a:latin typeface="굴림"/>
            </a:endParaRPr>
          </a:p>
        </p:txBody>
      </p:sp>
      <p:sp>
        <p:nvSpPr>
          <p:cNvPr id="175" name="Line 5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19200" y="803160"/>
            <a:ext cx="86364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Smart CCTV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시장은 </a:t>
            </a:r>
            <a:r>
              <a:rPr b="1" lang="en-US" sz="1600" spc="-1" strike="noStrike">
                <a:solidFill>
                  <a:srgbClr val="5b9bd5"/>
                </a:solidFill>
                <a:latin typeface="맑은 고딕"/>
                <a:ea typeface="맑은 고딕"/>
              </a:rPr>
              <a:t>글로벌 차원에서 빠르게 성장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하고 있으며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지능정보산업협회에 따르면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2031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년에는 시장 규모가 천만 달러에 도달할 것으로 예측됨</a:t>
            </a:r>
            <a:endParaRPr b="0" lang="en-US" sz="1600" spc="-1" strike="noStrike">
              <a:latin typeface="굴림"/>
            </a:endParaRPr>
          </a:p>
        </p:txBody>
      </p:sp>
      <p:pic>
        <p:nvPicPr>
          <p:cNvPr id="177" name="그림 5737" descr=""/>
          <p:cNvPicPr/>
          <p:nvPr/>
        </p:nvPicPr>
        <p:blipFill>
          <a:blip r:embed="rId1"/>
          <a:stretch/>
        </p:blipFill>
        <p:spPr>
          <a:xfrm>
            <a:off x="293760" y="2645280"/>
            <a:ext cx="4643640" cy="3160080"/>
          </a:xfrm>
          <a:prstGeom prst="rect">
            <a:avLst/>
          </a:prstGeom>
          <a:ln>
            <a:noFill/>
          </a:ln>
        </p:spPr>
      </p:pic>
      <p:pic>
        <p:nvPicPr>
          <p:cNvPr id="178" name="그림 5738" descr=""/>
          <p:cNvPicPr/>
          <p:nvPr/>
        </p:nvPicPr>
        <p:blipFill>
          <a:blip r:embed="rId2"/>
          <a:stretch/>
        </p:blipFill>
        <p:spPr>
          <a:xfrm>
            <a:off x="5229000" y="2894760"/>
            <a:ext cx="4326120" cy="274968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540360" y="147240"/>
            <a:ext cx="8904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3-1.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시장 분석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-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시장 성장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180" name="Line 3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4"/>
          <p:cNvSpPr/>
          <p:nvPr/>
        </p:nvSpPr>
        <p:spPr>
          <a:xfrm>
            <a:off x="6501240" y="21708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I.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개요</a:t>
            </a:r>
            <a:endParaRPr b="0" lang="en-US" sz="111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619200" y="793800"/>
            <a:ext cx="8636400" cy="82044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threePt"/>
          </a:scene3d>
          <a:sp3d/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</a:pP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기술의 발전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으로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5G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네트워크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를 통한 </a:t>
            </a:r>
            <a:r>
              <a:rPr b="0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대용량 데이터 전송이 용이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해져 </a:t>
            </a:r>
            <a:r>
              <a:rPr b="0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어느 지역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에서도 </a:t>
            </a:r>
            <a:r>
              <a:rPr b="0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실시간 모니터링 및 분석이 가능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하게함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.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540360" y="147240"/>
            <a:ext cx="8904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3-2.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시장 분석 – 기술 발전</a:t>
            </a:r>
            <a:endParaRPr b="0" lang="en-US" sz="2000" spc="-1" strike="noStrike">
              <a:latin typeface="굴림"/>
            </a:endParaRPr>
          </a:p>
        </p:txBody>
      </p:sp>
      <p:pic>
        <p:nvPicPr>
          <p:cNvPr id="184" name="그림 15" descr=""/>
          <p:cNvPicPr/>
          <p:nvPr/>
        </p:nvPicPr>
        <p:blipFill>
          <a:blip r:embed="rId1"/>
          <a:stretch/>
        </p:blipFill>
        <p:spPr>
          <a:xfrm>
            <a:off x="4785480" y="2874600"/>
            <a:ext cx="4816800" cy="2786400"/>
          </a:xfrm>
          <a:prstGeom prst="rect">
            <a:avLst/>
          </a:prstGeom>
          <a:ln>
            <a:noFill/>
          </a:ln>
        </p:spPr>
      </p:pic>
      <p:pic>
        <p:nvPicPr>
          <p:cNvPr id="185" name="그림 16" descr=""/>
          <p:cNvPicPr/>
          <p:nvPr/>
        </p:nvPicPr>
        <p:blipFill>
          <a:blip r:embed="rId2"/>
          <a:stretch/>
        </p:blipFill>
        <p:spPr>
          <a:xfrm>
            <a:off x="309240" y="2874600"/>
            <a:ext cx="4334040" cy="2786400"/>
          </a:xfrm>
          <a:prstGeom prst="rect">
            <a:avLst/>
          </a:prstGeom>
          <a:ln>
            <a:noFill/>
          </a:ln>
        </p:spPr>
      </p:pic>
      <p:sp>
        <p:nvSpPr>
          <p:cNvPr id="186" name="Line 3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4"/>
          <p:cNvSpPr/>
          <p:nvPr/>
        </p:nvSpPr>
        <p:spPr>
          <a:xfrm>
            <a:off x="6501240" y="21708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I.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개요</a:t>
            </a:r>
            <a:endParaRPr b="0" lang="en-US" sz="111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그림 5" descr=""/>
          <p:cNvPicPr/>
          <p:nvPr/>
        </p:nvPicPr>
        <p:blipFill>
          <a:blip r:embed="rId1"/>
          <a:srcRect l="0" t="0" r="0" b="27087"/>
          <a:stretch/>
        </p:blipFill>
        <p:spPr>
          <a:xfrm>
            <a:off x="592200" y="2564640"/>
            <a:ext cx="3380760" cy="364572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539280" y="147240"/>
            <a:ext cx="8904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3-3. </a:t>
            </a:r>
            <a:r>
              <a:rPr b="0" lang="en-US" sz="2000" spc="-1" strike="noStrike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시장 분석 – 공공 부문의 투자 확대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619200" y="830160"/>
            <a:ext cx="86364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우리나라에서도 </a:t>
            </a:r>
            <a:r>
              <a:rPr b="1" lang="en-US" sz="1600" spc="-1" strike="noStrike">
                <a:solidFill>
                  <a:srgbClr val="5b9bd5"/>
                </a:solidFill>
                <a:latin typeface="나눔스퀘어_ac Bold"/>
                <a:ea typeface="맑은 고딕"/>
              </a:rPr>
              <a:t>공공 과제를 통해 투자가 확대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되고 있으며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경찰청과 지자체가 협력하여 특히 서울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부산 등 대도시를 중심으로 주요 도시에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Smart CCTV </a:t>
            </a:r>
            <a:r>
              <a:rPr b="0" lang="en-US" sz="1600" spc="-1" strike="noStrike">
                <a:solidFill>
                  <a:srgbClr val="000000"/>
                </a:solidFill>
                <a:latin typeface="나눔스퀘어_ac Bold"/>
                <a:ea typeface="맑은 고딕"/>
              </a:rPr>
              <a:t>설치가 확대되고 있음</a:t>
            </a:r>
            <a:endParaRPr b="0" lang="en-US" sz="1600" spc="-1" strike="noStrike">
              <a:latin typeface="굴림"/>
            </a:endParaRPr>
          </a:p>
        </p:txBody>
      </p:sp>
      <p:pic>
        <p:nvPicPr>
          <p:cNvPr id="191" name="그림 6" descr=""/>
          <p:cNvPicPr/>
          <p:nvPr/>
        </p:nvPicPr>
        <p:blipFill>
          <a:blip r:embed="rId2"/>
          <a:stretch/>
        </p:blipFill>
        <p:spPr>
          <a:xfrm>
            <a:off x="4725360" y="2564640"/>
            <a:ext cx="4491720" cy="3645720"/>
          </a:xfrm>
          <a:prstGeom prst="rect">
            <a:avLst/>
          </a:prstGeom>
          <a:ln>
            <a:noFill/>
          </a:ln>
        </p:spPr>
      </p:pic>
      <p:sp>
        <p:nvSpPr>
          <p:cNvPr id="192" name="Line 3"/>
          <p:cNvSpPr/>
          <p:nvPr/>
        </p:nvSpPr>
        <p:spPr>
          <a:xfrm>
            <a:off x="320040" y="1871280"/>
            <a:ext cx="9235440" cy="0"/>
          </a:xfrm>
          <a:prstGeom prst="line">
            <a:avLst/>
          </a:prstGeom>
          <a:ln>
            <a:solidFill>
              <a:srgbClr val="bbccd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4"/>
          <p:cNvSpPr/>
          <p:nvPr/>
        </p:nvSpPr>
        <p:spPr>
          <a:xfrm>
            <a:off x="6501240" y="217080"/>
            <a:ext cx="30906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r">
              <a:lnSpc>
                <a:spcPct val="100000"/>
              </a:lnSpc>
            </a:pP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I. </a:t>
            </a:r>
            <a:r>
              <a:rPr b="1" lang="en-US" sz="1110" spc="-1" strike="noStrike">
                <a:solidFill>
                  <a:srgbClr val="808080"/>
                </a:solidFill>
                <a:latin typeface="맑은 고딕"/>
                <a:ea typeface="맑은 고딕"/>
              </a:rPr>
              <a:t>개요</a:t>
            </a:r>
            <a:endParaRPr b="0" lang="en-US" sz="1110" spc="-1" strike="noStrike">
              <a:latin typeface="굴림"/>
            </a:endParaRPr>
          </a:p>
        </p:txBody>
      </p:sp>
      <p:sp>
        <p:nvSpPr>
          <p:cNvPr id="194" name="Line 5"/>
          <p:cNvSpPr/>
          <p:nvPr/>
        </p:nvSpPr>
        <p:spPr>
          <a:xfrm>
            <a:off x="4887720" y="3265200"/>
            <a:ext cx="1878840" cy="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6"/>
          <p:cNvSpPr/>
          <p:nvPr/>
        </p:nvSpPr>
        <p:spPr>
          <a:xfrm>
            <a:off x="320040" y="2066400"/>
            <a:ext cx="3925080" cy="32688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19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지능형 </a:t>
            </a:r>
            <a:r>
              <a:rPr b="0" lang="en-US" sz="1319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CCTV </a:t>
            </a:r>
            <a:r>
              <a:rPr b="0" lang="en-US" sz="1319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투자 확대</a:t>
            </a:r>
            <a:endParaRPr b="0" lang="en-US" sz="1319" spc="-1" strike="noStrike">
              <a:latin typeface="굴림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4387320" y="2066400"/>
            <a:ext cx="5167800" cy="32688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19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지자체 지능형 </a:t>
            </a:r>
            <a:r>
              <a:rPr b="0" lang="en-US" sz="1319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CCTV </a:t>
            </a:r>
            <a:r>
              <a:rPr b="0" lang="en-US" sz="1319" spc="-1" strike="noStrike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공모사업 증가</a:t>
            </a:r>
            <a:endParaRPr b="0" lang="en-US" sz="1319" spc="-1" strike="noStrike">
              <a:latin typeface="굴림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320040" y="2453760"/>
            <a:ext cx="3925080" cy="3980160"/>
          </a:xfrm>
          <a:prstGeom prst="rect">
            <a:avLst/>
          </a:prstGeom>
          <a:noFill/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9"/>
          <p:cNvSpPr/>
          <p:nvPr/>
        </p:nvSpPr>
        <p:spPr>
          <a:xfrm>
            <a:off x="4387320" y="2453760"/>
            <a:ext cx="5167800" cy="3980160"/>
          </a:xfrm>
          <a:prstGeom prst="rect">
            <a:avLst/>
          </a:prstGeom>
          <a:noFill/>
          <a:ln w="9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99999"/>
      </a:lt2>
      <a:accent1>
        <a:srgbClr val="c1d1e0"/>
      </a:accent1>
      <a:accent2>
        <a:srgbClr val="194775"/>
      </a:accent2>
      <a:accent3>
        <a:srgbClr val="ffffff"/>
      </a:accent3>
      <a:accent4>
        <a:srgbClr val="000000"/>
      </a:accent4>
      <a:accent5>
        <a:srgbClr val="dde5ed"/>
      </a:accent5>
      <a:accent6>
        <a:srgbClr val="163f69"/>
      </a:accent6>
      <a:hlink>
        <a:srgbClr val="6685a3"/>
      </a:hlink>
      <a:folHlink>
        <a:srgbClr val="0033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99999"/>
      </a:lt2>
      <a:accent1>
        <a:srgbClr val="c1d1e0"/>
      </a:accent1>
      <a:accent2>
        <a:srgbClr val="194775"/>
      </a:accent2>
      <a:accent3>
        <a:srgbClr val="ffffff"/>
      </a:accent3>
      <a:accent4>
        <a:srgbClr val="000000"/>
      </a:accent4>
      <a:accent5>
        <a:srgbClr val="dde5ed"/>
      </a:accent5>
      <a:accent6>
        <a:srgbClr val="163f69"/>
      </a:accent6>
      <a:hlink>
        <a:srgbClr val="6685a3"/>
      </a:hlink>
      <a:folHlink>
        <a:srgbClr val="0033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99999"/>
      </a:lt2>
      <a:accent1>
        <a:srgbClr val="c1d1e0"/>
      </a:accent1>
      <a:accent2>
        <a:srgbClr val="194775"/>
      </a:accent2>
      <a:accent3>
        <a:srgbClr val="ffffff"/>
      </a:accent3>
      <a:accent4>
        <a:srgbClr val="000000"/>
      </a:accent4>
      <a:accent5>
        <a:srgbClr val="dde5ed"/>
      </a:accent5>
      <a:accent6>
        <a:srgbClr val="163f69"/>
      </a:accent6>
      <a:hlink>
        <a:srgbClr val="6685a3"/>
      </a:hlink>
      <a:folHlink>
        <a:srgbClr val="0033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2541</TotalTime>
  <Application>Trio_Office/6.2.8.2$Windows_x86 LibreOffice_project/</Application>
  <Words>1936</Words>
  <Paragraphs>305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2024-06-21T04:53:12Z</dcterms:created>
  <dc:creator>PptxGenJS</dc:creator>
  <dc:description/>
  <dc:language>ko-KR</dc:language>
  <cp:lastModifiedBy/>
  <dcterms:modified xsi:type="dcterms:W3CDTF">2024-11-20T09:07:54Z</dcterms:modified>
  <cp:revision>213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19</vt:i4>
  </property>
  <property fmtid="{D5CDD505-2E9C-101B-9397-08002B2CF9AE}" pid="9" name="PresentationFormat">
    <vt:lpwstr>A4 용지(210x297mm)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36</vt:i4>
  </property>
</Properties>
</file>